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1" r:id="rId6"/>
    <p:sldId id="262" r:id="rId7"/>
    <p:sldId id="263" r:id="rId8"/>
    <p:sldId id="272" r:id="rId9"/>
    <p:sldId id="274" r:id="rId10"/>
    <p:sldId id="273" r:id="rId11"/>
    <p:sldId id="264" r:id="rId12"/>
    <p:sldId id="268" r:id="rId13"/>
    <p:sldId id="269" r:id="rId14"/>
    <p:sldId id="270" r:id="rId15"/>
    <p:sldId id="265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A33EBF-7D4F-D677-DEF1-845864FE615D}" name="Ernest Marta" initials="ME" userId="S::mernest@mos.gov.pl::a23bd7ff-4c6d-4cd7-97da-e085d74e953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YSZKA Dawid" initials="KD" lastIdx="3" clrIdx="0">
    <p:extLst>
      <p:ext uri="{19B8F6BF-5375-455C-9EA6-DF929625EA0E}">
        <p15:presenceInfo xmlns:p15="http://schemas.microsoft.com/office/powerpoint/2012/main" userId="S-1-5-21-2039474230-1823947412-1586538214-204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900059-C1FB-6BEE-506E-E955E17CD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7A7D4F8-8171-16FD-8B54-E6991CBE9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 Black" panose="020F0A02020204030203" pitchFamily="3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46349EF-E991-D22F-5239-D1F0E839E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8416" y="626537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8CE559-7C98-4B65-9F44-2CC4C35955FF}" type="datetimeFigureOut">
              <a:rPr lang="pl-PL" smtClean="0"/>
              <a:pPr/>
              <a:t>19.03.2024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3F28D3D-8E51-0440-A8B3-DE623C01C3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85" y="227501"/>
            <a:ext cx="3760892" cy="126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BE8AB5-C2BC-9A68-5D65-B8E95F313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EB91F2A-AC6C-D71D-DECD-8A9F0708E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Znak minus 6">
            <a:extLst>
              <a:ext uri="{FF2B5EF4-FFF2-40B4-BE49-F238E27FC236}">
                <a16:creationId xmlns:a16="http://schemas.microsoft.com/office/drawing/2014/main" id="{0B0D4D07-4244-2C03-8DFC-8FD9F8E4FB24}"/>
              </a:ext>
            </a:extLst>
          </p:cNvPr>
          <p:cNvSpPr/>
          <p:nvPr userDrawn="1"/>
        </p:nvSpPr>
        <p:spPr>
          <a:xfrm>
            <a:off x="796089" y="31352"/>
            <a:ext cx="84221" cy="1949116"/>
          </a:xfrm>
          <a:prstGeom prst="mathMinus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2CB8155-A2CA-3C85-FB48-01BEAE8479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9" y="5989571"/>
            <a:ext cx="1911591" cy="64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2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972782E-1FDD-6F7E-E579-1FB1BF3F7A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859816F-2628-C0B9-5A64-C24C9CCA9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A8A06D3-4E1D-B09F-B3CD-D97C2C6CBC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7267" y="831416"/>
            <a:ext cx="1911591" cy="64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4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982822-DCDA-5985-1D7C-3875EF4E7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C480F9-08AD-058D-A9BC-EA559A306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>
              <a:defRPr sz="2000">
                <a:latin typeface="Lato" panose="020F0502020204030203" pitchFamily="34" charset="-18"/>
              </a:defRPr>
            </a:lvl2pPr>
            <a:lvl3pPr>
              <a:defRPr>
                <a:latin typeface="Lato" panose="020F0502020204030203" pitchFamily="34" charset="-18"/>
              </a:defRPr>
            </a:lvl3pPr>
            <a:lvl4pPr>
              <a:defRPr>
                <a:latin typeface="Lato" panose="020F0502020204030203" pitchFamily="34" charset="-18"/>
              </a:defRPr>
            </a:lvl4pPr>
            <a:lvl5pPr>
              <a:defRPr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Znak minus 3">
            <a:extLst>
              <a:ext uri="{FF2B5EF4-FFF2-40B4-BE49-F238E27FC236}">
                <a16:creationId xmlns:a16="http://schemas.microsoft.com/office/drawing/2014/main" id="{9CB20826-5D27-2F78-49D1-0891A8067F70}"/>
              </a:ext>
            </a:extLst>
          </p:cNvPr>
          <p:cNvSpPr/>
          <p:nvPr userDrawn="1"/>
        </p:nvSpPr>
        <p:spPr>
          <a:xfrm>
            <a:off x="796089" y="31352"/>
            <a:ext cx="84221" cy="1949116"/>
          </a:xfrm>
          <a:prstGeom prst="mathMinus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99C0ACC-4214-2602-4BEC-E4B3F1D178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9" y="5989571"/>
            <a:ext cx="1911591" cy="64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3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63C64A-C569-49A9-6E8B-4416D86D9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B8990FB-EF4E-D46D-0C65-BD54AE793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440567D-AE5F-489F-CE8B-DCA3F71E84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9" y="5989571"/>
            <a:ext cx="1911591" cy="64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90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10B90B-733D-5600-80FC-151916220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3F2A7F-982E-79C7-2792-BB79313147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77172C4-197F-F82D-1C05-C653761EA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Znak minus 8">
            <a:extLst>
              <a:ext uri="{FF2B5EF4-FFF2-40B4-BE49-F238E27FC236}">
                <a16:creationId xmlns:a16="http://schemas.microsoft.com/office/drawing/2014/main" id="{E233A0F3-3CB0-5B49-7614-7C4798397517}"/>
              </a:ext>
            </a:extLst>
          </p:cNvPr>
          <p:cNvSpPr/>
          <p:nvPr userDrawn="1"/>
        </p:nvSpPr>
        <p:spPr>
          <a:xfrm>
            <a:off x="796089" y="31352"/>
            <a:ext cx="84221" cy="1949116"/>
          </a:xfrm>
          <a:prstGeom prst="mathMinus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F42A482-EB92-0C08-821F-BB01614DFE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9" y="5989571"/>
            <a:ext cx="1911591" cy="64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1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AE542F-7A51-D23B-1315-5B9F0A105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D36D38C-A89B-81C3-25AD-5C574927C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0E860C5-720D-A05B-0129-7F4B0C0C9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3A8B1DB-5BB8-D042-D2D8-4A5E87E272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E3B1F0C-4144-AB4E-60FB-C05E0CD212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Znak minus 9">
            <a:extLst>
              <a:ext uri="{FF2B5EF4-FFF2-40B4-BE49-F238E27FC236}">
                <a16:creationId xmlns:a16="http://schemas.microsoft.com/office/drawing/2014/main" id="{4C7D3C87-DCA1-804B-1347-5DDEB1A510EA}"/>
              </a:ext>
            </a:extLst>
          </p:cNvPr>
          <p:cNvSpPr/>
          <p:nvPr userDrawn="1"/>
        </p:nvSpPr>
        <p:spPr>
          <a:xfrm>
            <a:off x="796089" y="31352"/>
            <a:ext cx="84221" cy="1949116"/>
          </a:xfrm>
          <a:prstGeom prst="mathMinus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DF87F1A-C91C-C6D7-8554-8CD3487BE5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9" y="5989571"/>
            <a:ext cx="1911591" cy="64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5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906A30-C0D4-CE5F-388B-F1F23BDC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6" name="Znak minus 5">
            <a:extLst>
              <a:ext uri="{FF2B5EF4-FFF2-40B4-BE49-F238E27FC236}">
                <a16:creationId xmlns:a16="http://schemas.microsoft.com/office/drawing/2014/main" id="{4542E791-BD97-05BF-FD72-F5D03002B23D}"/>
              </a:ext>
            </a:extLst>
          </p:cNvPr>
          <p:cNvSpPr/>
          <p:nvPr userDrawn="1"/>
        </p:nvSpPr>
        <p:spPr>
          <a:xfrm>
            <a:off x="796089" y="31352"/>
            <a:ext cx="84221" cy="1949116"/>
          </a:xfrm>
          <a:prstGeom prst="mathMinus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7736B9E-5D4B-86C5-BB7B-D5472C48A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9" y="5989571"/>
            <a:ext cx="1911591" cy="64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27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EDCF764-06DB-6DB6-8DC7-7F237A8AD7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9" y="5989571"/>
            <a:ext cx="1911591" cy="64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1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3A9C65-82AF-CBC6-36F3-C76774383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028B59-9B42-7814-1F08-42EBA5289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CF0E421-DC33-FDDF-6682-2C6169EE8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E7F0A4F-9936-F9C3-0F50-E780BE12F7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9" y="5989571"/>
            <a:ext cx="1911591" cy="64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6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B01674-E6CE-9873-831D-C2CA4F166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FAEEAA1-47D6-B3D5-6F4C-9C88C271D7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76058B4-1DBE-0F34-38A1-822FDE755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FF60023-86D5-E919-FABE-9A404962F5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9" y="5989571"/>
            <a:ext cx="1911591" cy="64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09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42C7AF6-CFEC-23F6-AE3B-C9AFC78B4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9A8292B-56E1-7381-3696-D10D33D64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B1A6DD6-D990-6E7D-218D-84199CF101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CE559-7C98-4B65-9F44-2CC4C35955FF}" type="datetimeFigureOut">
              <a:rPr lang="pl-PL" smtClean="0"/>
              <a:t>19.03.2024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9C7563F-8710-8372-40DC-F85833517A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0418BC9-F490-10B4-8EF3-B54440D20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ABCE2-ACB3-48B8-B869-016338C71763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590631FB-601A-F43E-7E11-E0F223DCA03F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Lato" panose="020F0502020204030203" pitchFamily="34" charset="-18"/>
            </a:endParaRPr>
          </a:p>
        </p:txBody>
      </p:sp>
      <p:pic>
        <p:nvPicPr>
          <p:cNvPr id="11" name="Obraz 10" descr="Obraz zawierający mapa&#10;&#10;Opis wygenerowany automatycznie">
            <a:extLst>
              <a:ext uri="{FF2B5EF4-FFF2-40B4-BE49-F238E27FC236}">
                <a16:creationId xmlns:a16="http://schemas.microsoft.com/office/drawing/2014/main" id="{AD557F72-8DE6-232C-5C9D-1AFBEF20DB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duotone>
              <a:srgbClr val="FFFF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4" t="1858" b="36026"/>
          <a:stretch/>
        </p:blipFill>
        <p:spPr>
          <a:xfrm rot="10800000">
            <a:off x="-2" y="13447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7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677567-C97E-AA40-5292-AE60028456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solidFill>
                  <a:schemeClr val="accent2"/>
                </a:solidFill>
                <a:cs typeface="Times New Roman" panose="02020603050405020304" pitchFamily="18" charset="0"/>
              </a:rPr>
              <a:t>Perspektywy rozwoju energetyki obywatelskiej </a:t>
            </a:r>
            <a:br>
              <a:rPr lang="pl-PL" sz="2400" dirty="0">
                <a:solidFill>
                  <a:schemeClr val="accent2"/>
                </a:solidFill>
                <a:cs typeface="Times New Roman" panose="02020603050405020304" pitchFamily="18" charset="0"/>
              </a:rPr>
            </a:br>
            <a:r>
              <a:rPr lang="pl-PL" sz="2400" dirty="0">
                <a:solidFill>
                  <a:schemeClr val="accent2"/>
                </a:solidFill>
                <a:cs typeface="Times New Roman" panose="02020603050405020304" pitchFamily="18" charset="0"/>
              </a:rPr>
              <a:t>w świetle obowiązujących regulacji prawnych</a:t>
            </a:r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C67721C-B712-88D6-F89C-34876CD6D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52909"/>
            <a:ext cx="9144000" cy="1988597"/>
          </a:xfrm>
        </p:spPr>
        <p:txBody>
          <a:bodyPr>
            <a:normAutofit fontScale="92500" lnSpcReduction="20000"/>
          </a:bodyPr>
          <a:lstStyle/>
          <a:p>
            <a:endParaRPr lang="pl-PL" sz="2400" dirty="0">
              <a:latin typeface="Lato" panose="020F0502020204030203" pitchFamily="34" charset="-18"/>
            </a:endParaRPr>
          </a:p>
          <a:p>
            <a:r>
              <a:rPr lang="pl-PL" sz="2400" b="1" dirty="0">
                <a:latin typeface="Lato" panose="020F0502020204030203" pitchFamily="34" charset="-18"/>
              </a:rPr>
              <a:t>Małgorzata Gałczyńska</a:t>
            </a:r>
          </a:p>
          <a:p>
            <a:pPr>
              <a:lnSpc>
                <a:spcPct val="120000"/>
              </a:lnSpc>
            </a:pPr>
            <a:br>
              <a:rPr lang="pl-PL" sz="2400" dirty="0">
                <a:latin typeface="Lato" panose="020F0502020204030203" pitchFamily="34" charset="-18"/>
              </a:rPr>
            </a:br>
            <a:r>
              <a:rPr lang="pl-PL" sz="2400" dirty="0">
                <a:latin typeface="Lato" panose="020F0502020204030203" pitchFamily="34" charset="-18"/>
              </a:rPr>
              <a:t>Departament Odnawialnych Źródeł Energii</a:t>
            </a:r>
            <a:br>
              <a:rPr lang="pl-PL" sz="2400" dirty="0">
                <a:latin typeface="Lato" panose="020F0502020204030203" pitchFamily="34" charset="-18"/>
              </a:rPr>
            </a:br>
            <a:r>
              <a:rPr lang="pl-PL" sz="3000" dirty="0">
                <a:latin typeface="Lato" panose="020F0502020204030203" pitchFamily="34" charset="-18"/>
              </a:rPr>
              <a:t>Ministerstwo Klimatu i Środowiska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9552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AB393-4C35-C4A8-1053-27D4B3066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0DD79D-0CF3-4463-3591-602FBEA4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605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accent2"/>
                </a:solidFill>
                <a:cs typeface="Times New Roman" panose="02020603050405020304" pitchFamily="18" charset="0"/>
              </a:rPr>
              <a:t>Cechy spółdzielni energetycznej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D1006F-8932-6539-1EDF-3D557C55C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9709"/>
            <a:ext cx="10515600" cy="526365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2000" b="1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Ustawa z dnia 17 sierpnia 2023 r. </a:t>
            </a:r>
            <a:r>
              <a:rPr lang="pl-PL" sz="2000" b="1" i="1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o zmianie ustawy o odnawialnych źródłach energii oraz niektórych innych ustaw     </a:t>
            </a:r>
            <a:r>
              <a:rPr lang="pl-PL" sz="2000" b="1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(Dz. U. 2023 poz. 1762)</a:t>
            </a:r>
            <a:endParaRPr lang="pl-PL" sz="1400" b="1" dirty="0"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pl-PL" dirty="0"/>
              <a:t>Rozliczanie na podstawie umowy kompleksowej zawieranej z każdym członkiem danej spółdzielni energetycznej z uwzględnieniem odpowiednich ilości energii elektrycznej wytworzonej przez spółdzielnię energetyczną lub jej członków.</a:t>
            </a:r>
          </a:p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pl-PL" dirty="0"/>
              <a:t>Sprzedawca, dokonuje ze spółdzielnią energetyczną rozliczenia ilości energii elektrycznej wprowadzonej do sieci dystrybucyjnej elektroenergetycznej wobec ilości energii elektrycznej pobranej z tej sieci w celu jej zużycia na potrzeby własne przez spółdzielnię energetyczną i jej członków w stosunku ilościowym 1 do 0,6.</a:t>
            </a:r>
          </a:p>
          <a:p>
            <a:pPr algn="just"/>
            <a:r>
              <a:rPr lang="pl-PL" sz="2000" i="0" u="none" strike="noStrike" dirty="0">
                <a:solidFill>
                  <a:srgbClr val="333333"/>
                </a:solidFill>
                <a:effectLst/>
              </a:rPr>
              <a:t>Od ilości energii elektrycznej rozliczonej spółdzielnia energetyczna nie uiszcza: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000" i="0" u="none" strike="noStrike" dirty="0">
                <a:solidFill>
                  <a:srgbClr val="333333"/>
                </a:solidFill>
                <a:effectLst/>
              </a:rPr>
              <a:t>na rzecz sprzedawcy energii, opłat z tytułu jej rozliczenia;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000" i="0" u="none" strike="noStrike" dirty="0">
                <a:solidFill>
                  <a:srgbClr val="333333"/>
                </a:solidFill>
                <a:effectLst/>
              </a:rPr>
              <a:t>opłat za usługę dystrybucji, których wysokość zależy od ilości pobranej energii elektrycznej przez wszystkich wytwórców i odbiorców spółdzielni energetycznej</a:t>
            </a:r>
            <a:r>
              <a:rPr lang="pl-PL" dirty="0">
                <a:solidFill>
                  <a:srgbClr val="333333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pl-PL" dirty="0"/>
              <a:t>W odniesieniu do ilości energii elektrycznej wytworzonej we wszystkich instalacjach odnawialnych źródeł energii spółdzielni energetycznej, a następnie zużytej przez wszystkich odbiorców energii elektrycznej spółdzielni energetycznej, w tym ilości energii elektrycznej rozliczonej, nie nalicza się i nie pobiera: opłaty OZE,  opłaty </a:t>
            </a:r>
            <a:r>
              <a:rPr lang="pl-PL" dirty="0" err="1"/>
              <a:t>mocowej</a:t>
            </a:r>
            <a:r>
              <a:rPr lang="pl-PL" dirty="0"/>
              <a:t>, opłaty kogeneracyjnej oraz nie stosuje się obowiązków związanych ze świadectwami pochodzenia i świadectwami efektywności energetycznej.</a:t>
            </a:r>
          </a:p>
          <a:p>
            <a:pPr>
              <a:lnSpc>
                <a:spcPct val="110000"/>
              </a:lnSpc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sz="2000" dirty="0"/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8370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0A16D9-ADD4-11A3-65FF-64D7A403E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1834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accent2"/>
                </a:solidFill>
                <a:cs typeface="Times New Roman" panose="02020603050405020304" pitchFamily="18" charset="0"/>
              </a:rPr>
              <a:t>Koncepcja rozwoju obywatelskich społeczności energetycznych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39F00E-10B2-77A9-A016-4EC12CE46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960"/>
            <a:ext cx="10515600" cy="465000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pl-PL" b="1" dirty="0">
                <a:latin typeface="+mn-lt"/>
              </a:rPr>
              <a:t>Ustawa z dnia 28 lipca 2023 r. </a:t>
            </a:r>
            <a:r>
              <a:rPr lang="pl-PL" b="1" i="1" dirty="0">
                <a:latin typeface="+mn-lt"/>
              </a:rPr>
              <a:t>o zmianie ustawy Prawo energetyczne oraz niektórych innych ustaw </a:t>
            </a:r>
            <a:r>
              <a:rPr lang="pl-PL" b="1" dirty="0">
                <a:latin typeface="+mn-lt"/>
              </a:rPr>
              <a:t>(Dz. U. 2023 poz. 1681) – Rozdział 2e</a:t>
            </a:r>
          </a:p>
          <a:p>
            <a:pPr marL="0" indent="0" algn="just">
              <a:buNone/>
            </a:pPr>
            <a:r>
              <a:rPr lang="pl-PL" sz="1800" b="1" dirty="0"/>
              <a:t>Cele: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800" dirty="0"/>
              <a:t>umożliwienie odbiorcom końcowym energii elektrycznej bezpośredniego udziału </a:t>
            </a:r>
            <a:br>
              <a:rPr lang="pl-PL" sz="1800" dirty="0"/>
            </a:br>
            <a:r>
              <a:rPr lang="pl-PL" sz="1800" dirty="0"/>
              <a:t>w wytwarzaniu, zużyciu oraz dzieleniu się energią elektryczną z innymi odbiorcami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800" dirty="0"/>
              <a:t>zapewnienie członkom przystępnej cenowo energii elektrycznej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800" dirty="0"/>
              <a:t>zwiększenie efektywności energetycznej na poziomie gospodarstw domowych dzięki zmniejszeniu zużycia energii elektrycznej i obniżeniu cen jej dostaw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800" dirty="0"/>
              <a:t>przynoszenie korzyści środowiskowych, ekonomicznych lub społecznych jego udziałowcom, członkom lub lokalnym obszarom, na których ona działa</a:t>
            </a:r>
          </a:p>
        </p:txBody>
      </p:sp>
    </p:spTree>
    <p:extLst>
      <p:ext uri="{BB962C8B-B14F-4D97-AF65-F5344CB8AC3E}">
        <p14:creationId xmlns:p14="http://schemas.microsoft.com/office/powerpoint/2010/main" val="957248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38073-13AA-0EFC-8252-531A06D45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BE4D7C-29FF-3848-705E-E5D6F4E13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1834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accent2"/>
                </a:solidFill>
                <a:cs typeface="Times New Roman" panose="02020603050405020304" pitchFamily="18" charset="0"/>
              </a:rPr>
              <a:t>Koncepcja rozwoju obywatelskich społeczności energetycznych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EAFDB6-005C-B544-21F7-4C86FBD8C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960"/>
            <a:ext cx="10515600" cy="465000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pl-PL" b="1" dirty="0">
                <a:latin typeface="+mn-lt"/>
              </a:rPr>
              <a:t>Ustawa z dnia 28 lipca 2023 r. </a:t>
            </a:r>
            <a:r>
              <a:rPr lang="pl-PL" b="1" i="1" dirty="0">
                <a:latin typeface="+mn-lt"/>
              </a:rPr>
              <a:t>o zmianie ustawy Prawo energetyczne oraz niektórych innych ustaw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b="1" dirty="0">
                <a:latin typeface="+mn-lt"/>
              </a:rPr>
              <a:t>(Dz. U. 2023 poz. 1681)</a:t>
            </a:r>
          </a:p>
          <a:p>
            <a:pPr marL="0" indent="0">
              <a:buNone/>
            </a:pPr>
            <a:endParaRPr lang="pl-PL" sz="1800" dirty="0">
              <a:latin typeface="+mn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b="1" u="sng" dirty="0">
                <a:latin typeface="+mn-lt"/>
                <a:cs typeface="Times New Roman" panose="02020603050405020304" pitchFamily="18" charset="0"/>
              </a:rPr>
              <a:t>Obywatelska społeczność energetyczna: </a:t>
            </a:r>
          </a:p>
          <a:p>
            <a:r>
              <a:rPr lang="pl-PL" sz="1800" dirty="0">
                <a:latin typeface="+mn-lt"/>
                <a:cs typeface="Times New Roman" panose="02020603050405020304" pitchFamily="18" charset="0"/>
              </a:rPr>
              <a:t>Posiada zdolność prawną (działalność w formie: spółdzielni, spółdzielni mieszkaniowej, wspólnoty mieszkaniowej, stowarzyszenia, z wyłączeniem stowarzyszenia zwykłego, spółki osobowej, z wyłączeniem spółki partnerskiej, spółdzielni rolników)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pl-PL" sz="1800" dirty="0">
                <a:latin typeface="+mn-lt"/>
                <a:cs typeface="Times New Roman" panose="02020603050405020304" pitchFamily="18" charset="0"/>
              </a:rPr>
              <a:t>Może podjąć działalność po zamieszczeniu jej danych, na wniosek, w wykazie obywatelskich społeczności energetycznych prowadzonego przez Prezesa Urzędu Regulacji Energetyki.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l-PL" sz="1800" dirty="0">
              <a:latin typeface="+mn-lt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1800" b="1" u="sng" dirty="0">
                <a:latin typeface="+mn-lt"/>
                <a:cs typeface="Times New Roman" panose="02020603050405020304" pitchFamily="18" charset="0"/>
              </a:rPr>
              <a:t>Przedmiot działalności: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1800" dirty="0">
                <a:latin typeface="+mn-lt"/>
                <a:cs typeface="Times New Roman" panose="02020603050405020304" pitchFamily="18" charset="0"/>
              </a:rPr>
              <a:t>wytwarzanie, dystrybucja, obrót, agregacja, magazynowanie energii elektrycznej, realizowanie przedsięwzięć służących poprawie efektywności energetycznej, świadczenie usług w zakresie ładowania pojazdów elektrycznych swoim członkom, świadczenie innych usług na rynkach energii elektrycznej, w tym usług systemowych lub usług elastyczności, w sieci dystrybucyjnej o napięciu znamionowym nie wyższym niż 110 </a:t>
            </a:r>
            <a:r>
              <a:rPr lang="pl-PL" sz="1800" dirty="0" err="1">
                <a:latin typeface="+mn-lt"/>
                <a:cs typeface="Times New Roman" panose="02020603050405020304" pitchFamily="18" charset="0"/>
              </a:rPr>
              <a:t>kV</a:t>
            </a:r>
            <a:r>
              <a:rPr lang="pl-PL" sz="1800" dirty="0">
                <a:latin typeface="+mn-lt"/>
                <a:cs typeface="Times New Roman" panose="02020603050405020304" pitchFamily="18" charset="0"/>
              </a:rPr>
              <a:t>, a także wytwarzanie, zużywanie, magazynowanie lub sprzedaż biogazu, biogazu rolniczego, biomasy i biomasy pochodzenia rolniczego </a:t>
            </a:r>
          </a:p>
        </p:txBody>
      </p:sp>
    </p:spTree>
    <p:extLst>
      <p:ext uri="{BB962C8B-B14F-4D97-AF65-F5344CB8AC3E}">
        <p14:creationId xmlns:p14="http://schemas.microsoft.com/office/powerpoint/2010/main" val="3213643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CA347-E8C2-722A-4DA6-1BE47192A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4CC18D-7C2C-0119-F00B-81833D087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1834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accent2"/>
                </a:solidFill>
                <a:cs typeface="Times New Roman" panose="02020603050405020304" pitchFamily="18" charset="0"/>
              </a:rPr>
              <a:t>Koncepcja rozwoju obywatelskich społeczności energetycznych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A864DC-0C3E-DD48-3315-549C253E0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960"/>
            <a:ext cx="10515600" cy="465000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pl-PL" b="1" dirty="0">
                <a:latin typeface="+mn-lt"/>
              </a:rPr>
              <a:t>Ustawa z dnia 28 lipca 2023 r. </a:t>
            </a:r>
            <a:r>
              <a:rPr lang="pl-PL" b="1" i="1" dirty="0">
                <a:latin typeface="+mn-lt"/>
              </a:rPr>
              <a:t>o zmianie ustawy Prawo energetyczne oraz niektórych innych ustaw </a:t>
            </a:r>
            <a:r>
              <a:rPr lang="pl-PL" b="1" dirty="0">
                <a:latin typeface="+mn-lt"/>
              </a:rPr>
              <a:t>(Dz. U. 2023 poz. 1681)</a:t>
            </a:r>
          </a:p>
          <a:p>
            <a:pPr marL="0" indent="0">
              <a:buNone/>
            </a:pPr>
            <a:endParaRPr lang="pl-PL" sz="1800" dirty="0">
              <a:latin typeface="+mn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b="1" u="sng" dirty="0">
                <a:latin typeface="+mn-lt"/>
                <a:cs typeface="Times New Roman" panose="02020603050405020304" pitchFamily="18" charset="0"/>
              </a:rPr>
              <a:t>Obywatelska społeczność energetyczna: </a:t>
            </a:r>
          </a:p>
          <a:p>
            <a:pPr marL="0" indent="0">
              <a:buNone/>
            </a:pPr>
            <a:endParaRPr lang="pl-PL" sz="1800" b="1" u="sng" dirty="0">
              <a:latin typeface="+mn-lt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pl-PL" sz="2200" dirty="0">
                <a:latin typeface="+mn-lt"/>
                <a:cs typeface="Times New Roman" panose="02020603050405020304" pitchFamily="18" charset="0"/>
              </a:rPr>
              <a:t>Może działać na obszarze operatora systemu dystrybucyjnego elektroenergetycznego zaopatrującego w energię elektryczną odbiorców będących członkami, udziałowcami, akcjonariuszami lub wspólnikami tej społeczności. Zobowiązanie operatora systemu dystrybucyjnego elektroenergetycznego do zawarcia z nią umowy o świadczenie usług dystrybucji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pl-PL" sz="2200" dirty="0">
                <a:latin typeface="+mn-lt"/>
                <a:cs typeface="Times New Roman" panose="02020603050405020304" pitchFamily="18" charset="0"/>
              </a:rPr>
              <a:t>Obszar działania obywatelskiej społeczności energetycznej ustala się na podstawie miejsc przyłączenia instalacji należących do członków, udziałowców lub wspólników tej społeczności do sieci dystrybucyjnej elektroenergetycznej o napięciu znamionowym nie wyższym niż 110 </a:t>
            </a:r>
            <a:r>
              <a:rPr lang="pl-PL" sz="2200" dirty="0" err="1">
                <a:latin typeface="+mn-lt"/>
                <a:cs typeface="Times New Roman" panose="02020603050405020304" pitchFamily="18" charset="0"/>
              </a:rPr>
              <a:t>kV</a:t>
            </a:r>
            <a:r>
              <a:rPr lang="pl-PL" sz="2200" dirty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pl-PL" sz="2200" dirty="0">
                <a:latin typeface="+mn-lt"/>
                <a:cs typeface="Times New Roman" panose="02020603050405020304" pitchFamily="18" charset="0"/>
              </a:rPr>
              <a:t>Statut lub umowa określa sposób prowadzenia rozliczeń oraz podział energii elektrycznej, która jest wytwarzana przez będące własnością tej społeczności jednostki </a:t>
            </a:r>
            <a:r>
              <a:rPr lang="pl-PL" sz="2200" dirty="0" err="1">
                <a:latin typeface="+mn-lt"/>
                <a:cs typeface="Times New Roman" panose="02020603050405020304" pitchFamily="18" charset="0"/>
              </a:rPr>
              <a:t>wytwórczew</a:t>
            </a:r>
            <a:r>
              <a:rPr lang="pl-PL" sz="2200" dirty="0">
                <a:latin typeface="+mn-lt"/>
                <a:cs typeface="Times New Roman" panose="02020603050405020304" pitchFamily="18" charset="0"/>
              </a:rPr>
              <a:t> ramach obywatelskiej społeczności energetycznej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pl-PL" sz="2200" dirty="0">
                <a:latin typeface="+mn-lt"/>
                <a:cs typeface="Times New Roman" panose="02020603050405020304" pitchFamily="18" charset="0"/>
              </a:rPr>
              <a:t>Sprzedaż wytworzonej we własnym zakresie energii elektrycznej przedsiębiorstwu energetycznemu lub agregatorowi będzie możliwa na podstawie łączących ich umów </a:t>
            </a:r>
          </a:p>
          <a:p>
            <a:pPr marL="0" indent="0">
              <a:buNone/>
            </a:pPr>
            <a:endParaRPr lang="pl-PL" sz="1800" b="1" u="sng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911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CCB73-2308-410D-3501-D0C631936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9227AC-3961-B647-33C1-FF3AF8666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1834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accent2"/>
                </a:solidFill>
                <a:cs typeface="Times New Roman" panose="02020603050405020304" pitchFamily="18" charset="0"/>
              </a:rPr>
              <a:t>Koncepcja rozwoju obywatelskich społeczności energetycznych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1B562A-F231-5D6F-F0D6-7910587F9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960"/>
            <a:ext cx="10515600" cy="465000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pl-PL" b="1" dirty="0">
                <a:latin typeface="+mn-lt"/>
              </a:rPr>
              <a:t>Ustawa z dnia 28 lipca 2023 r. </a:t>
            </a:r>
            <a:r>
              <a:rPr lang="pl-PL" b="1" i="1" dirty="0">
                <a:latin typeface="+mn-lt"/>
              </a:rPr>
              <a:t>o zmianie ustawy Prawo energetyczne oraz niektórych innych ustaw </a:t>
            </a:r>
            <a:r>
              <a:rPr lang="pl-PL" b="1" dirty="0">
                <a:latin typeface="+mn-lt"/>
              </a:rPr>
              <a:t>(Dz. U. 2023 poz. 1681)</a:t>
            </a:r>
          </a:p>
          <a:p>
            <a:pPr marL="0" indent="0">
              <a:buNone/>
            </a:pPr>
            <a:endParaRPr lang="pl-PL" sz="1800" b="1" u="sng" dirty="0">
              <a:latin typeface="+mn-lt"/>
              <a:cs typeface="Times New Roman" panose="02020603050405020304" pitchFamily="18" charset="0"/>
            </a:endParaRPr>
          </a:p>
          <a:p>
            <a:pPr algn="just"/>
            <a:r>
              <a:rPr lang="pl-PL" sz="1800" dirty="0"/>
              <a:t>Wprowadza pojęcie agregatora, który świadczy działalność związaną z agregacją, polegającą na łączeniu wielkości mocy oraz energii elektrycznej oferowanej przez odbiorców, wytwórców lub posiadaczy magazynów energii elektrycznej, z uwzględnieniem zdolności technicznych sieci do której są przyłączeni, w celu sprzedaży energii elektrycznej, świadczenia usług systemowych lub  usług elastyczności na rynkach energii elektrycznej</a:t>
            </a:r>
          </a:p>
          <a:p>
            <a:pPr algn="just"/>
            <a:r>
              <a:rPr lang="pl-PL" sz="1800" dirty="0"/>
              <a:t>Agregacja umożliwia wszystkim grupom odbiorców, tj. przemysłowym, komercyjnym oraz gospodarstwom domowym, dostęp do rynku energii elektrycznej, na którym będą mogły oferować swoją elastyczność oraz energię, którą wytwarzają we wysłanym zakresie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pl-PL" sz="1800" dirty="0"/>
          </a:p>
          <a:p>
            <a:pPr marL="0" indent="0">
              <a:buNone/>
            </a:pPr>
            <a:endParaRPr lang="pl-PL" sz="1800" b="1" u="sng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556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0A16D9-ADD4-11A3-65FF-64D7A403E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1834"/>
          </a:xfrm>
        </p:spPr>
        <p:txBody>
          <a:bodyPr>
            <a:normAutofit/>
          </a:bodyPr>
          <a:lstStyle/>
          <a:p>
            <a:r>
              <a:rPr lang="pl-PL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Kontakt</a:t>
            </a:r>
            <a:endParaRPr lang="pl-PL" sz="36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39F00E-10B2-77A9-A016-4EC12CE46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960"/>
            <a:ext cx="10515600" cy="465000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1600" b="1" dirty="0">
                <a:latin typeface="Lato" panose="020F0502020204030203" pitchFamily="34" charset="-18"/>
              </a:rPr>
              <a:t>Małgorzata Gałczyńska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1600" dirty="0">
                <a:latin typeface="Lato" panose="020F0502020204030203" pitchFamily="34" charset="-18"/>
              </a:rPr>
              <a:t>Departament Odnawialnych Źródeł Energii</a:t>
            </a:r>
            <a:br>
              <a:rPr lang="pl-PL" sz="2000" dirty="0">
                <a:latin typeface="Lato" panose="020F0502020204030203" pitchFamily="34" charset="-18"/>
              </a:rPr>
            </a:br>
            <a:r>
              <a:rPr lang="pl-PL" sz="2000" b="1" dirty="0">
                <a:latin typeface="Lato" panose="020F0502020204030203" pitchFamily="34" charset="-18"/>
              </a:rPr>
              <a:t>Ministerstwo Klimatu i Środowiska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dirty="0">
                <a:latin typeface="Lato" panose="020F0502020204030203" pitchFamily="34" charset="-18"/>
              </a:rPr>
              <a:t>Tel.: 734 115 467</a:t>
            </a:r>
            <a:endParaRPr lang="pl-PL" sz="2000" dirty="0">
              <a:latin typeface="Lato" panose="020F0502020204030203" pitchFamily="34" charset="-18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l-PL" dirty="0">
                <a:latin typeface="Lato" panose="020F0502020204030203" pitchFamily="34" charset="-18"/>
              </a:rPr>
              <a:t>e</a:t>
            </a:r>
            <a:r>
              <a:rPr lang="pl-PL" sz="2000">
                <a:latin typeface="Lato" panose="020F0502020204030203" pitchFamily="34" charset="-18"/>
              </a:rPr>
              <a:t>-mail</a:t>
            </a:r>
            <a:r>
              <a:rPr lang="pl-PL" sz="2000" dirty="0">
                <a:latin typeface="Lato" panose="020F0502020204030203" pitchFamily="34" charset="-18"/>
              </a:rPr>
              <a:t>:</a:t>
            </a:r>
            <a:r>
              <a:rPr lang="pl-PL" dirty="0">
                <a:latin typeface="Lato" panose="020F0502020204030203" pitchFamily="34" charset="-18"/>
              </a:rPr>
              <a:t> </a:t>
            </a:r>
            <a:r>
              <a:rPr lang="pl-PL" sz="2000" dirty="0" err="1">
                <a:latin typeface="Lato" panose="020F0502020204030203" pitchFamily="34" charset="-18"/>
              </a:rPr>
              <a:t>malgorzata.galczynska</a:t>
            </a:r>
            <a:r>
              <a:rPr lang="nb-NO" sz="2000" dirty="0">
                <a:latin typeface="Lato" panose="020F0502020204030203" pitchFamily="34" charset="-18"/>
              </a:rPr>
              <a:t>@</a:t>
            </a:r>
            <a:r>
              <a:rPr lang="pl-PL" sz="2000" dirty="0">
                <a:latin typeface="Lato" panose="020F0502020204030203" pitchFamily="34" charset="-18"/>
              </a:rPr>
              <a:t>klimat</a:t>
            </a:r>
            <a:r>
              <a:rPr lang="nb-NO" sz="2000" dirty="0">
                <a:latin typeface="Lato" panose="020F0502020204030203" pitchFamily="34" charset="-18"/>
              </a:rPr>
              <a:t>.gov.pl</a:t>
            </a:r>
          </a:p>
        </p:txBody>
      </p:sp>
    </p:spTree>
    <p:extLst>
      <p:ext uri="{BB962C8B-B14F-4D97-AF65-F5344CB8AC3E}">
        <p14:creationId xmlns:p14="http://schemas.microsoft.com/office/powerpoint/2010/main" val="2559237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ABA084-DBA4-294B-C167-91003B71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1673"/>
            <a:ext cx="10515600" cy="709531"/>
          </a:xfrm>
        </p:spPr>
        <p:txBody>
          <a:bodyPr>
            <a:normAutofit fontScale="90000"/>
          </a:bodyPr>
          <a:lstStyle/>
          <a:p>
            <a:br>
              <a:rPr lang="pl-PL" sz="5400" dirty="0"/>
            </a:br>
            <a:r>
              <a:rPr lang="pl-PL" sz="3600" dirty="0">
                <a:solidFill>
                  <a:schemeClr val="accent2"/>
                </a:solidFill>
                <a:cs typeface="Times New Roman" panose="02020603050405020304" pitchFamily="18" charset="0"/>
              </a:rPr>
              <a:t>Wizja rozwoju kooperatyw energetycznych w Polsce</a:t>
            </a:r>
            <a:br>
              <a:rPr lang="pl-PL" sz="6000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88EC06-D791-55EE-F39A-094B79F1E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4219"/>
            <a:ext cx="10515600" cy="488654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2100" b="1" dirty="0">
                <a:latin typeface="Merriweather Sans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lnSpc>
                <a:spcPct val="120000"/>
              </a:lnSpc>
              <a:buNone/>
            </a:pPr>
            <a:endParaRPr lang="pl-PL" b="1" dirty="0">
              <a:latin typeface="Merriweather Sans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pl-PL" sz="2000" b="1" dirty="0">
              <a:latin typeface="Merriweather Sans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pl-PL" sz="2000" b="1" dirty="0">
              <a:latin typeface="Merriweather Sans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pl-PL" sz="2000" b="1" dirty="0">
              <a:solidFill>
                <a:schemeClr val="accent2"/>
              </a:solidFill>
              <a:effectLst/>
              <a:latin typeface="Merriweather Sans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pl-PL" sz="2000" b="1" dirty="0">
              <a:solidFill>
                <a:schemeClr val="accent2"/>
              </a:solidFill>
              <a:effectLst/>
              <a:latin typeface="Merriweather Sans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pl-PL" sz="2000" b="1" dirty="0">
              <a:solidFill>
                <a:schemeClr val="accent2"/>
              </a:solidFill>
              <a:effectLst/>
              <a:latin typeface="Merriweather Sans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pl-PL" sz="2000" b="1" dirty="0">
              <a:solidFill>
                <a:schemeClr val="accent2"/>
              </a:solidFill>
              <a:effectLst/>
              <a:latin typeface="Merriweather Sans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pl-PL" sz="2000" b="1" dirty="0">
                <a:solidFill>
                  <a:schemeClr val="accent2"/>
                </a:solidFill>
                <a:effectLst/>
                <a:latin typeface="Merriweather Sans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Cel:  </a:t>
            </a:r>
            <a:r>
              <a:rPr lang="pl-PL" sz="2000" b="1" dirty="0">
                <a:solidFill>
                  <a:schemeClr val="accent2"/>
                </a:solidFill>
                <a:latin typeface="Merriweather Sans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utworzenie ram prawnych dla działania na rynku energii nowych podmiotów - obywatelskich społeczności energetycznych oraz realizacja postanowień dyrektywy RED II</a:t>
            </a:r>
          </a:p>
          <a:p>
            <a:pPr algn="just"/>
            <a:r>
              <a:rPr lang="pl-PL" sz="2300" dirty="0"/>
              <a:t>Definicja obywatelskiej społeczności energetycznej jest zawarta w dyrektywie unijnej 2019/944 z dnia 5 czerwca 2019 r. w sprawie wspólnych zasad rynku wewnętrznego energii elektrycznej oraz zmieniająca dyrektywę 2012/27/UE (tzw. Dyrektywa rynkowa)</a:t>
            </a:r>
          </a:p>
          <a:p>
            <a:pPr algn="just"/>
            <a:r>
              <a:rPr lang="pl-PL" sz="2300" dirty="0"/>
              <a:t>Definicja społeczności energetycznej działającej w zakresie energii odnawialnej znajduje się w dyrektywie unijnej 2018/2001 z dnia 11 grudnia 2018 r. w sprawie promowania stosowania energii ze źródeł odnawialnych (tzw.: dyrektywa RED II)</a:t>
            </a:r>
          </a:p>
          <a:p>
            <a:pPr algn="ctr">
              <a:lnSpc>
                <a:spcPct val="120000"/>
              </a:lnSpc>
            </a:pPr>
            <a:endParaRPr lang="pl-PL" sz="2000" b="1" dirty="0">
              <a:solidFill>
                <a:schemeClr val="accent2"/>
              </a:solidFill>
              <a:latin typeface="Merriweather Sans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pl-PL" sz="2000" b="1" dirty="0">
              <a:solidFill>
                <a:schemeClr val="accent2"/>
              </a:solidFill>
              <a:latin typeface="Merriweather Sans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pl-PL" sz="2000" b="1" dirty="0">
              <a:solidFill>
                <a:schemeClr val="accent5"/>
              </a:solidFill>
              <a:latin typeface="Merriweather Sans" pitchFamily="2" charset="-18"/>
            </a:endParaRPr>
          </a:p>
          <a:p>
            <a:pPr marL="0" indent="0">
              <a:lnSpc>
                <a:spcPct val="120000"/>
              </a:lnSpc>
              <a:buNone/>
            </a:pPr>
            <a:endParaRPr lang="pl-PL" sz="2000" b="1" dirty="0">
              <a:latin typeface="Merriweather Sans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trzałka: w dół 3">
            <a:extLst>
              <a:ext uri="{FF2B5EF4-FFF2-40B4-BE49-F238E27FC236}">
                <a16:creationId xmlns:a16="http://schemas.microsoft.com/office/drawing/2014/main" id="{3680C5EA-F1F9-CF65-9144-11BEA6066808}"/>
              </a:ext>
            </a:extLst>
          </p:cNvPr>
          <p:cNvSpPr/>
          <p:nvPr/>
        </p:nvSpPr>
        <p:spPr>
          <a:xfrm>
            <a:off x="2186625" y="2058669"/>
            <a:ext cx="1499159" cy="509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C9367693-992A-55B5-4760-846DB0098B23}"/>
              </a:ext>
            </a:extLst>
          </p:cNvPr>
          <p:cNvSpPr/>
          <p:nvPr/>
        </p:nvSpPr>
        <p:spPr>
          <a:xfrm>
            <a:off x="866069" y="2429220"/>
            <a:ext cx="204226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Klastry energii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4DE2199A-D06A-CCDE-E003-78AB9275080F}"/>
              </a:ext>
            </a:extLst>
          </p:cNvPr>
          <p:cNvSpPr/>
          <p:nvPr/>
        </p:nvSpPr>
        <p:spPr>
          <a:xfrm>
            <a:off x="2936205" y="2429220"/>
            <a:ext cx="204226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/>
              <a:t>Spółdzielnie energetyczne</a:t>
            </a:r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3B449FD5-7AB1-1847-8E5A-A0FE17DB81F9}"/>
              </a:ext>
            </a:extLst>
          </p:cNvPr>
          <p:cNvSpPr/>
          <p:nvPr/>
        </p:nvSpPr>
        <p:spPr>
          <a:xfrm>
            <a:off x="6511295" y="1913641"/>
            <a:ext cx="4130851" cy="14804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/>
              <a:t>Obywatelskie społeczności energetyczne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0E383950-E9F3-1519-7246-2B01E64DA9AC}"/>
              </a:ext>
            </a:extLst>
          </p:cNvPr>
          <p:cNvSpPr/>
          <p:nvPr/>
        </p:nvSpPr>
        <p:spPr>
          <a:xfrm>
            <a:off x="7170119" y="2886420"/>
            <a:ext cx="2813202" cy="57744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dirty="0"/>
              <a:t>Społeczność energetyczna działająca w zakresie energii odnawialnej </a:t>
            </a:r>
          </a:p>
        </p:txBody>
      </p:sp>
      <p:sp>
        <p:nvSpPr>
          <p:cNvPr id="12" name="Strzałka: w prawo 11">
            <a:extLst>
              <a:ext uri="{FF2B5EF4-FFF2-40B4-BE49-F238E27FC236}">
                <a16:creationId xmlns:a16="http://schemas.microsoft.com/office/drawing/2014/main" id="{31CC8E84-7D42-0B48-369E-1BC833551912}"/>
              </a:ext>
            </a:extLst>
          </p:cNvPr>
          <p:cNvSpPr/>
          <p:nvPr/>
        </p:nvSpPr>
        <p:spPr>
          <a:xfrm rot="8168015">
            <a:off x="6248223" y="3240864"/>
            <a:ext cx="631834" cy="471680"/>
          </a:xfrm>
          <a:prstGeom prst="rightArrow">
            <a:avLst>
              <a:gd name="adj1" fmla="val 50000"/>
              <a:gd name="adj2" fmla="val 488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AE6AF2B-0503-7F34-E5D9-2A9F2A11C5D6}"/>
              </a:ext>
            </a:extLst>
          </p:cNvPr>
          <p:cNvSpPr txBox="1"/>
          <p:nvPr/>
        </p:nvSpPr>
        <p:spPr>
          <a:xfrm>
            <a:off x="6821641" y="929660"/>
            <a:ext cx="4035288" cy="132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20000"/>
              </a:lnSpc>
              <a:buNone/>
            </a:pPr>
            <a:endParaRPr lang="pl-PL" sz="1300" b="1" dirty="0">
              <a:latin typeface="Merriweather Sans" pitchFamily="2" charset="-18"/>
            </a:endParaRPr>
          </a:p>
          <a:p>
            <a:pPr indent="0">
              <a:lnSpc>
                <a:spcPct val="120000"/>
              </a:lnSpc>
              <a:buNone/>
            </a:pPr>
            <a:r>
              <a:rPr lang="pl-PL" sz="1300" b="1" dirty="0">
                <a:latin typeface="Merriweather Sans" pitchFamily="2" charset="-18"/>
              </a:rPr>
              <a:t>Ustawa z dnia 28 lipca 2023 r. o zmianie ustawy Prawo energetyczne oraz niektórych innych ustaw    (Dz. U. 2023 poz. 1681)</a:t>
            </a:r>
          </a:p>
          <a:p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40C53C0-C7ED-3A83-AA9D-0A940DCAB3A5}"/>
              </a:ext>
            </a:extLst>
          </p:cNvPr>
          <p:cNvSpPr txBox="1"/>
          <p:nvPr/>
        </p:nvSpPr>
        <p:spPr>
          <a:xfrm>
            <a:off x="1204782" y="1194220"/>
            <a:ext cx="5402076" cy="106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l-PL" sz="1300" b="1" dirty="0">
                <a:latin typeface="Merriweather Sans" pitchFamily="2" charset="-18"/>
              </a:rPr>
              <a:t>Ustawa z dnia 20 lutego 2015 r. o odnawialnych </a:t>
            </a:r>
          </a:p>
          <a:p>
            <a:pPr>
              <a:lnSpc>
                <a:spcPct val="120000"/>
              </a:lnSpc>
            </a:pPr>
            <a:r>
              <a:rPr lang="pl-PL" sz="1300" b="1" dirty="0">
                <a:latin typeface="Merriweather Sans" pitchFamily="2" charset="-18"/>
              </a:rPr>
              <a:t>źródłach energii (Dz. U. 2023 poz. 1436) i nowelizacja z dnia 17 sierpnia 2023 r. (Dz. U. 2023 poz. 1762)</a:t>
            </a:r>
          </a:p>
          <a:p>
            <a:pPr marL="0" indent="0">
              <a:lnSpc>
                <a:spcPct val="120000"/>
              </a:lnSpc>
              <a:buNone/>
            </a:pPr>
            <a:endParaRPr lang="pl-PL" sz="1300" dirty="0"/>
          </a:p>
        </p:txBody>
      </p:sp>
    </p:spTree>
    <p:extLst>
      <p:ext uri="{BB962C8B-B14F-4D97-AF65-F5344CB8AC3E}">
        <p14:creationId xmlns:p14="http://schemas.microsoft.com/office/powerpoint/2010/main" val="2051220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287F0-1EF4-DCB0-CE46-D0171CC9E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980633-4D66-8494-01DF-09DE627C2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417"/>
            <a:ext cx="10515600" cy="667262"/>
          </a:xfrm>
        </p:spPr>
        <p:txBody>
          <a:bodyPr>
            <a:normAutofit fontScale="90000"/>
          </a:bodyPr>
          <a:lstStyle/>
          <a:p>
            <a:br>
              <a:rPr lang="pl-PL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3600" dirty="0">
                <a:solidFill>
                  <a:schemeClr val="accent2"/>
                </a:solidFill>
                <a:cs typeface="Times New Roman" panose="02020603050405020304" pitchFamily="18" charset="0"/>
              </a:rPr>
              <a:t>Wizja rozwoju kooperatyw energetycznych w Polsce</a:t>
            </a:r>
            <a:endParaRPr lang="pl-PL" sz="3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DFCF7F-8132-34DE-96E6-A41498260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9703"/>
            <a:ext cx="10515600" cy="49872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800" b="1" dirty="0">
                <a:solidFill>
                  <a:schemeClr val="accent2"/>
                </a:solidFill>
                <a:effectLst/>
                <a:latin typeface="Merriweather Sans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28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200" dirty="0">
                <a:latin typeface="+mn-lt"/>
                <a:cs typeface="Times New Roman" panose="02020603050405020304" pitchFamily="18" charset="0"/>
              </a:rPr>
              <a:t>Przejrzyste zasady współpracy (usprawnienia administracyjno-prawne i dedykowane systemy wsparcia)</a:t>
            </a:r>
          </a:p>
          <a:p>
            <a:pPr marL="0" indent="0" algn="just">
              <a:buNone/>
            </a:pPr>
            <a:endParaRPr lang="pl-PL" sz="2200" dirty="0">
              <a:latin typeface="+mn-lt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200" dirty="0">
                <a:latin typeface="+mn-lt"/>
                <a:cs typeface="Times New Roman" panose="02020603050405020304" pitchFamily="18" charset="0"/>
              </a:rPr>
              <a:t>Budowa lokalnego ekosystemu energetycznego opartego o współpracę interesariuszy (</a:t>
            </a:r>
            <a:r>
              <a:rPr lang="pl-PL" sz="2200" dirty="0" err="1">
                <a:latin typeface="+mn-lt"/>
                <a:cs typeface="Times New Roman" panose="02020603050405020304" pitchFamily="18" charset="0"/>
              </a:rPr>
              <a:t>jst</a:t>
            </a:r>
            <a:r>
              <a:rPr lang="pl-PL" sz="2200" dirty="0">
                <a:latin typeface="+mn-lt"/>
                <a:cs typeface="Times New Roman" panose="02020603050405020304" pitchFamily="18" charset="0"/>
              </a:rPr>
              <a:t>, przedsiębiorcy, mieszkańcy, itp.)</a:t>
            </a:r>
          </a:p>
          <a:p>
            <a:pPr marL="0" indent="0" algn="just">
              <a:buNone/>
            </a:pPr>
            <a:endParaRPr lang="pl-PL" sz="2200" dirty="0">
              <a:latin typeface="+mn-lt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200" dirty="0">
                <a:latin typeface="+mn-lt"/>
                <a:cs typeface="Times New Roman" panose="02020603050405020304" pitchFamily="18" charset="0"/>
              </a:rPr>
              <a:t>Wykorzystanie lokalnego potencjału energetycznego</a:t>
            </a:r>
          </a:p>
          <a:p>
            <a:pPr marL="0" indent="0" algn="just">
              <a:buNone/>
            </a:pPr>
            <a:endParaRPr lang="pl-PL" sz="2200" dirty="0">
              <a:latin typeface="+mn-lt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200" dirty="0">
                <a:latin typeface="+mn-lt"/>
                <a:cs typeface="Times New Roman" panose="02020603050405020304" pitchFamily="18" charset="0"/>
              </a:rPr>
              <a:t>Poprawa lokalnego bezpieczeństwa energetycznego</a:t>
            </a:r>
          </a:p>
          <a:p>
            <a:pPr marL="0" indent="0" algn="ctr">
              <a:lnSpc>
                <a:spcPct val="114000"/>
              </a:lnSpc>
              <a:buNone/>
            </a:pPr>
            <a:endParaRPr lang="pl-PL" sz="2200" dirty="0">
              <a:latin typeface="+mn-lt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4000"/>
              </a:lnSpc>
              <a:buNone/>
            </a:pPr>
            <a:endParaRPr lang="pl-PL" sz="2400" dirty="0">
              <a:latin typeface="+mn-lt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l-PL" sz="2000" u="sng" dirty="0"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pl-PL" sz="2000" u="sng" dirty="0"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3154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CEB24-B222-B620-7F12-683319386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85AF0C-01D9-5ADD-1C70-CC394E66D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417"/>
            <a:ext cx="10515600" cy="667262"/>
          </a:xfrm>
        </p:spPr>
        <p:txBody>
          <a:bodyPr>
            <a:normAutofit fontScale="90000"/>
          </a:bodyPr>
          <a:lstStyle/>
          <a:p>
            <a:br>
              <a:rPr lang="pl-PL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3600" dirty="0">
                <a:solidFill>
                  <a:schemeClr val="accent2"/>
                </a:solidFill>
                <a:cs typeface="Times New Roman" panose="02020603050405020304" pitchFamily="18" charset="0"/>
              </a:rPr>
              <a:t>Koncepcja rozwoju klastrów energii w Polsce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FC8D8F-CF34-7332-D68E-EB9E327AD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9703"/>
            <a:ext cx="10515600" cy="49872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2100" b="1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Ustawa z dnia 17 sierpnia 2023 r. </a:t>
            </a:r>
            <a:r>
              <a:rPr lang="pl-PL" sz="2100" b="1" i="1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o zmianie ustawy o odnawialnych źródłach energii oraz niektórych innych ustaw     </a:t>
            </a:r>
            <a:r>
              <a:rPr lang="pl-PL" sz="2100" b="1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(Dz. U. 2023 poz. 1762)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endParaRPr lang="pl-PL" sz="2400" dirty="0">
              <a:latin typeface="+mn-lt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pl-PL" sz="2400" dirty="0">
                <a:latin typeface="+mn-lt"/>
                <a:cs typeface="Times New Roman" panose="02020603050405020304" pitchFamily="18" charset="0"/>
              </a:rPr>
              <a:t>Nowa definicja: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400" dirty="0">
                <a:latin typeface="+mn-lt"/>
                <a:cs typeface="Times New Roman" panose="02020603050405020304" pitchFamily="18" charset="0"/>
              </a:rPr>
              <a:t>obligatoryjny u</a:t>
            </a:r>
            <a:r>
              <a:rPr lang="pl-PL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dział </a:t>
            </a:r>
            <a:r>
              <a:rPr lang="pl-PL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jednostki samorządu terytorialnego lub spółki </a:t>
            </a:r>
            <a:r>
              <a:rPr lang="pl-PL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kapitałowej z większościowym udziałem </a:t>
            </a:r>
            <a:r>
              <a:rPr lang="pl-PL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jst</a:t>
            </a:r>
            <a:r>
              <a:rPr lang="pl-PL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 porozumieniu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otwarty katalog uczestników, w tym otwarcie na spółki osobowe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zakres przedmiotowy poszerzony o magazynowanie energii 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określony cel działania klastra: </a:t>
            </a:r>
            <a:r>
              <a:rPr lang="pl-PL" sz="2400" dirty="0">
                <a:latin typeface="+mn-lt"/>
                <a:cs typeface="Times New Roman" panose="02020603050405020304" pitchFamily="18" charset="0"/>
              </a:rPr>
              <a:t>zapewnienie korzyści gospodarczych, społecznych lub środowiskowych stronom porozumienia lub zwiększenie elastyczności systemu elektroenergetycznego</a:t>
            </a:r>
          </a:p>
          <a:p>
            <a:pPr marL="0" indent="0" algn="ctr">
              <a:lnSpc>
                <a:spcPct val="114000"/>
              </a:lnSpc>
              <a:buNone/>
            </a:pPr>
            <a:r>
              <a:rPr lang="pl-PL" sz="2400" u="sng" dirty="0">
                <a:latin typeface="+mn-lt"/>
                <a:cs typeface="Times New Roman" panose="02020603050405020304" pitchFamily="18" charset="0"/>
              </a:rPr>
              <a:t>Wpis do rejestru klastrów energii Prezesa URE umożliwia korzystanie z systemu wsparcia</a:t>
            </a:r>
          </a:p>
          <a:p>
            <a:pPr marL="0" indent="0" algn="ctr">
              <a:lnSpc>
                <a:spcPct val="114000"/>
              </a:lnSpc>
              <a:buNone/>
            </a:pPr>
            <a:r>
              <a:rPr lang="pl-PL" sz="2400" u="sng" dirty="0">
                <a:latin typeface="+mn-lt"/>
                <a:cs typeface="Times New Roman" panose="02020603050405020304" pitchFamily="18" charset="0"/>
              </a:rPr>
              <a:t>https://bip.ure.gov.pl/bip/rejestry-i-bazy/klastry/4569,Rejestr-Klastrow-Energii.html</a:t>
            </a:r>
          </a:p>
          <a:p>
            <a:pPr marL="0" indent="0" algn="ctr">
              <a:lnSpc>
                <a:spcPct val="114000"/>
              </a:lnSpc>
              <a:buNone/>
            </a:pPr>
            <a:endParaRPr lang="pl-PL" sz="2400" u="sng" dirty="0">
              <a:latin typeface="+mn-lt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endParaRPr lang="pl-PL" sz="2400" dirty="0">
              <a:latin typeface="+mn-lt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l-PL" sz="2000" u="sng" dirty="0"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pl-PL" sz="2000" u="sng" dirty="0"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154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38D40D-E47A-E53C-DC71-D996D684F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417"/>
            <a:ext cx="10515600" cy="667262"/>
          </a:xfrm>
        </p:spPr>
        <p:txBody>
          <a:bodyPr>
            <a:normAutofit fontScale="90000"/>
          </a:bodyPr>
          <a:lstStyle/>
          <a:p>
            <a:br>
              <a:rPr lang="pl-PL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3600" dirty="0">
                <a:solidFill>
                  <a:schemeClr val="accent2"/>
                </a:solidFill>
                <a:cs typeface="Times New Roman" panose="02020603050405020304" pitchFamily="18" charset="0"/>
              </a:rPr>
              <a:t>Koncepcja rozwoju klastrów energii w Polsce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3B4EFB-76D4-06DF-A020-6BD3CFBF4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9703"/>
            <a:ext cx="10515600" cy="49872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2100" b="1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Ustawa z dnia 17 sierpnia 2023 r. </a:t>
            </a:r>
            <a:r>
              <a:rPr lang="pl-PL" sz="2100" b="1" i="1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o zmianie ustawy o odnawialnych źródłach energii oraz niektórych innych ustaw     </a:t>
            </a:r>
            <a:r>
              <a:rPr lang="pl-PL" sz="2100" b="1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(Dz. U. 2023 poz. 1762)</a:t>
            </a:r>
          </a:p>
          <a:p>
            <a:pPr marL="0" indent="0" algn="just">
              <a:lnSpc>
                <a:spcPct val="114000"/>
              </a:lnSpc>
              <a:buNone/>
            </a:pPr>
            <a:endParaRPr lang="pl-PL" sz="2400" dirty="0">
              <a:latin typeface="+mn-lt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b="1" dirty="0">
                <a:latin typeface="+mn-lt"/>
                <a:cs typeface="Times New Roman" panose="02020603050405020304" pitchFamily="18" charset="0"/>
              </a:rPr>
              <a:t>System wsparcia (II etapy, do 31.12.2029 r.)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400" dirty="0">
                <a:latin typeface="+mn-lt"/>
                <a:cs typeface="Times New Roman" panose="02020603050405020304" pitchFamily="18" charset="0"/>
              </a:rPr>
              <a:t>Odnosi się do ilości energii elektrycznej wytworzonej z OZE przez strony porozumienia klastra energii, wprowadzonej do sieci dystrybucyjnej elektroenergetycznej, a następnie pobranej z tej sieci w celu jej zużycia przez strony porozumienia tego klastra energii, dla danej godziny okresu rozliczeniowego -</a:t>
            </a:r>
            <a:r>
              <a:rPr lang="pl-PL" sz="2400" dirty="0">
                <a:latin typeface="+mn-lt"/>
              </a:rPr>
              <a:t> </a:t>
            </a:r>
            <a:r>
              <a:rPr lang="pl-PL" sz="2400" dirty="0">
                <a:latin typeface="+mn-lt"/>
                <a:cs typeface="Times New Roman" panose="02020603050405020304" pitchFamily="18" charset="0"/>
              </a:rPr>
              <a:t>dążenie do </a:t>
            </a:r>
            <a:r>
              <a:rPr lang="pl-PL" sz="2400" b="1" dirty="0" err="1">
                <a:latin typeface="+mn-lt"/>
                <a:cs typeface="Times New Roman" panose="02020603050405020304" pitchFamily="18" charset="0"/>
              </a:rPr>
              <a:t>autobilansowania</a:t>
            </a:r>
            <a:r>
              <a:rPr lang="pl-PL" sz="2400" b="1" dirty="0">
                <a:latin typeface="+mn-lt"/>
                <a:cs typeface="Times New Roman" panose="02020603050405020304" pitchFamily="18" charset="0"/>
              </a:rPr>
              <a:t> klastra energii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l-PL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wolnienie z opłaty OZE, opłaty kogeneracyjnej</a:t>
            </a:r>
            <a:r>
              <a:rPr lang="pl-PL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oraz obowiązków związanych ze świadectwami pochodzenia i ze świadectwami efektywności energetycznej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Niższe koszty dystrybucji zależne od poziomu </a:t>
            </a:r>
            <a:r>
              <a:rPr lang="pl-PL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autokonsumpcji</a:t>
            </a:r>
            <a:r>
              <a:rPr lang="pl-PL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dirty="0">
                <a:latin typeface="+mn-lt"/>
                <a:cs typeface="Times New Roman" panose="02020603050405020304" pitchFamily="18" charset="0"/>
              </a:rPr>
              <a:t>klastra – ten instrument wsparcia zakłada 5% upust przy osiągnieciu zużycia własnego powyżej 60%. Wraz ze wzrostem o kolejne 10% członkowie klastra energii uzyskują dodatkowe 5% upustu. W przypadku 100% zużycia własnego upust ten wynosi 25% 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2000" u="sng" dirty="0"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pl-PL" sz="2000" u="sng" dirty="0"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0631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9C5170-ED80-3992-26F4-29FE59535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6077"/>
            <a:ext cx="10515600" cy="737420"/>
          </a:xfrm>
        </p:spPr>
        <p:txBody>
          <a:bodyPr>
            <a:normAutofit fontScale="90000"/>
          </a:bodyPr>
          <a:lstStyle/>
          <a:p>
            <a:r>
              <a:rPr lang="pl-PL" sz="3600" dirty="0">
                <a:solidFill>
                  <a:schemeClr val="accent2"/>
                </a:solidFill>
                <a:cs typeface="Times New Roman" panose="02020603050405020304" pitchFamily="18" charset="0"/>
              </a:rPr>
              <a:t>Warunki jakie musi spełnić klaster energii </a:t>
            </a:r>
            <a:br>
              <a:rPr lang="pl-PL" b="1" dirty="0">
                <a:solidFill>
                  <a:schemeClr val="accent2"/>
                </a:solidFill>
                <a:latin typeface="Merriweather Sans" pitchFamily="2" charset="-18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17B667-684E-617B-0BD7-D0B80F425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5342"/>
            <a:ext cx="10515600" cy="473162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b="1" u="sng" dirty="0">
                <a:latin typeface="+mn-lt"/>
                <a:cs typeface="Times New Roman" panose="02020603050405020304" pitchFamily="18" charset="0"/>
              </a:rPr>
              <a:t>I etap (do 31.12.2026 r.):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800" dirty="0">
                <a:latin typeface="+mn-lt"/>
                <a:cs typeface="Times New Roman" panose="02020603050405020304" pitchFamily="18" charset="0"/>
              </a:rPr>
              <a:t>30 % energii wytwarzanej i wprowadzanej do sieci energii przez strony porozumienia klastra energii pochodzi z OZE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800" dirty="0">
                <a:latin typeface="+mn-lt"/>
                <a:cs typeface="Times New Roman" panose="02020603050405020304" pitchFamily="18" charset="0"/>
              </a:rPr>
              <a:t>Łączna moc zainstalowanych instalacji w klastrze energii nie przekracza 150 MW energii elektrycznej oraz umożliwiała pokrycie w ciągu roku nie mniej niż 40% łącznego rocznego zapotrzebowania stron porozumienia klastra energii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800" dirty="0">
                <a:latin typeface="+mn-lt"/>
                <a:cs typeface="Times New Roman" panose="02020603050405020304" pitchFamily="18" charset="0"/>
              </a:rPr>
              <a:t>Łączna moc magazynów energii stron porozumienia klastra energii powinna wynosić co najmniej 2% łącznej mocy zainstalowanej instalacji wytwórczych w tym klastrze energii </a:t>
            </a:r>
          </a:p>
          <a:p>
            <a:pPr marL="0" indent="0" algn="just">
              <a:buNone/>
            </a:pPr>
            <a:r>
              <a:rPr lang="pl-PL" b="1" u="sng" dirty="0">
                <a:latin typeface="+mn-lt"/>
                <a:cs typeface="Times New Roman" panose="02020603050405020304" pitchFamily="18" charset="0"/>
              </a:rPr>
              <a:t>II etap (do 31.12.2029 r.):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800" dirty="0">
                <a:latin typeface="+mn-lt"/>
                <a:cs typeface="Times New Roman" panose="02020603050405020304" pitchFamily="18" charset="0"/>
              </a:rPr>
              <a:t>Co najmniej 50 % energii wytwarzanej i wprowadzanej do sieci energii pochodzi z OZE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800" dirty="0">
                <a:latin typeface="+mn-lt"/>
                <a:cs typeface="Times New Roman" panose="02020603050405020304" pitchFamily="18" charset="0"/>
              </a:rPr>
              <a:t>Łączna moc zainstalowanych instalacji w klastrze nie przekracza 150 MW energii elektrycznej oraz umożliwia pokrycie w ciągu roku w każdej godzinie nie mniej niż 50% łącznych dostaw do stron porozumienia klastra energii w zakresie energii elektrycznej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800" dirty="0">
                <a:latin typeface="+mn-lt"/>
                <a:cs typeface="Times New Roman" panose="02020603050405020304" pitchFamily="18" charset="0"/>
              </a:rPr>
              <a:t>Łączna moc magazynów energii na poziomie 5% łącznej mocy zainstalowanej instalacji wytwórczych w tym klastrze energii</a:t>
            </a:r>
          </a:p>
          <a:p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8222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C022E1-0428-465D-12C1-DCC9C27BC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605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accent2"/>
                </a:solidFill>
                <a:cs typeface="Times New Roman" panose="02020603050405020304" pitchFamily="18" charset="0"/>
              </a:rPr>
              <a:t>Cechy spółdzielni energetycznej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9EC00F-9F33-93DA-C7F2-2DBCDD8DD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9709"/>
            <a:ext cx="10515600" cy="507163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2000" b="1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Ustawa z dnia 17 sierpnia 2023 r. </a:t>
            </a:r>
            <a:r>
              <a:rPr lang="pl-PL" sz="2000" b="1" i="1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o zmianie ustawy o odnawialnych źródłach energii oraz niektórych innych ustaw     </a:t>
            </a:r>
            <a:r>
              <a:rPr lang="pl-PL" sz="2000" b="1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(Dz. U. 2023 poz. 1762) </a:t>
            </a:r>
          </a:p>
          <a:p>
            <a:pPr marL="0" indent="0">
              <a:buNone/>
            </a:pPr>
            <a:endParaRPr lang="pl-PL" sz="1400" b="1" dirty="0"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Jest spółdzielnią  lub spółdzielnią rolników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Działa w oparciu o instalacje odnawialnego źródła energii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Zaspokaja wyłącznie potrzeby własne lub swoich członków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FF0000"/>
                </a:solidFill>
              </a:rPr>
              <a:t>Nieograniczona liczba członków</a:t>
            </a:r>
          </a:p>
          <a:p>
            <a:pPr marL="0" indent="0">
              <a:buNone/>
            </a:pPr>
            <a:r>
              <a:rPr lang="pl-PL" b="1" u="sng" dirty="0"/>
              <a:t>Przedmiotem działalności spółdzielni energetycznej jest wytwarzanie: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Energii elektrycznej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Ciepła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Biogazu </a:t>
            </a:r>
            <a:r>
              <a:rPr lang="pl-PL" dirty="0">
                <a:solidFill>
                  <a:srgbClr val="FF0000"/>
                </a:solidFill>
              </a:rPr>
              <a:t>lub biogazu rolniczego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err="1">
                <a:solidFill>
                  <a:srgbClr val="FF0000"/>
                </a:solidFill>
              </a:rPr>
              <a:t>Biometanu</a:t>
            </a:r>
            <a:endParaRPr lang="pl-PL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b="1" u="sng" dirty="0"/>
              <a:t>Obszar działania: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Teren gminy miejskiej lub miejsko-wiejskiej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Obszar nie więcej niż 3 gmin wiejskich lub miejsko-wiejskich bezpośrednio sąsiadujący ze sobą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Działa na obszarze jednego operatora systemu dystrybucyjnego elektroenergetycznego, </a:t>
            </a:r>
            <a:r>
              <a:rPr lang="pl-PL" dirty="0">
                <a:solidFill>
                  <a:schemeClr val="accent4"/>
                </a:solidFill>
              </a:rPr>
              <a:t>sieci dystrybucyjnej gazowej lub ciepłowniczej</a:t>
            </a:r>
          </a:p>
        </p:txBody>
      </p:sp>
    </p:spTree>
    <p:extLst>
      <p:ext uri="{BB962C8B-B14F-4D97-AF65-F5344CB8AC3E}">
        <p14:creationId xmlns:p14="http://schemas.microsoft.com/office/powerpoint/2010/main" val="3469724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655B3-6086-46A8-AEC2-C858CFAE6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503579-308D-9B9A-00C3-C8DA7124B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605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accent2"/>
                </a:solidFill>
                <a:cs typeface="Times New Roman" panose="02020603050405020304" pitchFamily="18" charset="0"/>
              </a:rPr>
              <a:t>Cechy spółdzielni energetycznej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737893-2821-21A6-E40B-7A385C35B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9709"/>
            <a:ext cx="10515600" cy="5071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Ustawa z dnia 17 sierpnia 2023 r. </a:t>
            </a:r>
            <a:r>
              <a:rPr lang="pl-PL" sz="2000" b="1" i="1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o zmianie ustawy o odnawialnych źródłach energii oraz niektórych innych ustaw     </a:t>
            </a:r>
            <a:r>
              <a:rPr lang="pl-PL" sz="2000" b="1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(Dz. U. 2023 poz. 1762) </a:t>
            </a:r>
          </a:p>
          <a:p>
            <a:pPr marL="0" indent="0">
              <a:buNone/>
            </a:pPr>
            <a:endParaRPr lang="pl-PL" sz="1400" b="1" dirty="0"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/>
              <a:t>Obszar działania spółdzielni energetycznej ustala się na podstawie wskazanych przez spółdzielnię energetyczną: </a:t>
            </a:r>
          </a:p>
          <a:p>
            <a:pPr marL="0" indent="0">
              <a:buNone/>
            </a:pPr>
            <a:r>
              <a:rPr lang="pl-PL" dirty="0"/>
              <a:t>1) punktów poboru energii wytwórców i odbiorców energii elektrycznej, będących członkami tej spółdzielni energetycznej, przyłączonych do zdefiniowanej obszarowo sieci dystrybucyjnej elektroenergetycznej o napięciu znamionowym niższym niż 110 </a:t>
            </a:r>
            <a:r>
              <a:rPr lang="pl-PL" dirty="0" err="1"/>
              <a:t>kV</a:t>
            </a:r>
            <a:r>
              <a:rPr lang="pl-PL" dirty="0"/>
              <a:t> lub </a:t>
            </a:r>
          </a:p>
          <a:p>
            <a:pPr marL="0" indent="0">
              <a:buNone/>
            </a:pPr>
            <a:r>
              <a:rPr lang="pl-PL" dirty="0"/>
              <a:t>2) miejsc przyłączenia do sieci ciepłowniczej wytwórców i odbiorców ciepła, będących członkami tej spółdzielni energetycznej, lub </a:t>
            </a:r>
          </a:p>
          <a:p>
            <a:pPr marL="0" indent="0">
              <a:buNone/>
            </a:pPr>
            <a:r>
              <a:rPr lang="pl-PL" dirty="0"/>
              <a:t>3) miejsc przyłączenia do sieci dystrybucyjnej gazowej wytwórców i odbiorców, będących członkami tej spółdzielni energetycznej, lub miejsc wytwarzania oraz zużycia biogazu lub biogazu rolniczego, lub </a:t>
            </a:r>
            <a:r>
              <a:rPr lang="pl-PL" dirty="0" err="1"/>
              <a:t>biometanu</a:t>
            </a:r>
            <a:r>
              <a:rPr lang="pl-PL" dirty="0"/>
              <a:t> ze źródeł odnawialnych. </a:t>
            </a:r>
          </a:p>
          <a:p>
            <a:pPr algn="just"/>
            <a:r>
              <a:rPr lang="pl-PL" sz="2000" dirty="0">
                <a:solidFill>
                  <a:schemeClr val="tx1"/>
                </a:solidFill>
              </a:rPr>
              <a:t>Spółdzielnia energetyczna może rozpocząć działalność po umieszczeniu jej danych w wykazie spółdzielni energetycznych prowadzonym przez Dyrektora Generalnego KOWR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2344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29360-91B9-27F8-6837-FCB910A48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F4E7CB-0E3D-836D-6B50-B827A7FFD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605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accent2"/>
                </a:solidFill>
                <a:cs typeface="Times New Roman" panose="02020603050405020304" pitchFamily="18" charset="0"/>
              </a:rPr>
              <a:t>Cechy spółdzielni energetycznej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98B443-2D49-0779-3C70-EEAEF3630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9709"/>
            <a:ext cx="10515600" cy="53831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000" b="1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Ustawa z dnia 17 sierpnia 2023 r. </a:t>
            </a:r>
            <a:r>
              <a:rPr lang="pl-PL" sz="2000" b="1" i="1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o zmianie ustawy o odnawialnych źródłach energii oraz niektórych innych ustaw     </a:t>
            </a:r>
            <a:r>
              <a:rPr lang="pl-PL" sz="2000" b="1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(Dz. U. 2023 poz. 1762) </a:t>
            </a:r>
          </a:p>
          <a:p>
            <a:pPr marL="0" indent="0">
              <a:buNone/>
            </a:pPr>
            <a:endParaRPr lang="pl-PL" sz="1400" b="1" dirty="0"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pl-PL" dirty="0"/>
              <a:t>W przypadku gdy przedmiotem jej działalności jest wytwarzanie: </a:t>
            </a:r>
          </a:p>
          <a:p>
            <a:pPr marL="0" indent="0">
              <a:buNone/>
            </a:pPr>
            <a:r>
              <a:rPr lang="pl-PL" dirty="0"/>
              <a:t>a) energii elektrycznej, łączna moc zainstalowana elektryczna wszystkich instalacji odnawialnego źródła energii nie przekracza 10 MW, a ich sprawność wytwarzania energii elektrycznej umożliwia pokrycie w ciągu roku nie mniej niż 70% potrzeb własnych spółdzielni energetycznej i jej członków *, </a:t>
            </a:r>
          </a:p>
          <a:p>
            <a:pPr marL="0" indent="0">
              <a:buNone/>
            </a:pPr>
            <a:r>
              <a:rPr lang="pl-PL" dirty="0"/>
              <a:t>b) ciepła, łączna moc osiągalna cieplna nie przekracza 30 MW,</a:t>
            </a:r>
          </a:p>
          <a:p>
            <a:pPr marL="0" indent="0">
              <a:buNone/>
            </a:pPr>
            <a:r>
              <a:rPr lang="pl-PL" dirty="0"/>
              <a:t>c) biogazu lub biogazu rolniczego, roczna wydajność wszystkich instalacji nie przekracza 40 mln m</a:t>
            </a:r>
            <a:r>
              <a:rPr lang="pl-PL" baseline="30000" dirty="0"/>
              <a:t>3</a:t>
            </a:r>
            <a:r>
              <a:rPr lang="pl-PL" dirty="0"/>
              <a:t>, </a:t>
            </a:r>
          </a:p>
          <a:p>
            <a:pPr marL="0" indent="0">
              <a:buNone/>
            </a:pPr>
            <a:r>
              <a:rPr lang="pl-PL" dirty="0"/>
              <a:t>d) </a:t>
            </a:r>
            <a:r>
              <a:rPr lang="pl-PL" dirty="0" err="1"/>
              <a:t>biometanu</a:t>
            </a:r>
            <a:r>
              <a:rPr lang="pl-PL" dirty="0"/>
              <a:t>, roczna wydajność wszystkich instalacji nie przekracza 20 mln m</a:t>
            </a:r>
            <a:r>
              <a:rPr lang="pl-PL" baseline="30000" dirty="0"/>
              <a:t>3</a:t>
            </a:r>
            <a:r>
              <a:rPr lang="pl-PL" dirty="0"/>
              <a:t>. </a:t>
            </a:r>
          </a:p>
          <a:p>
            <a:pPr marL="0" indent="0">
              <a:buNone/>
            </a:pPr>
            <a:r>
              <a:rPr lang="pl-PL" dirty="0"/>
              <a:t>* W odniesieniu do spółdzielni, które do dnia 31 grudnia 2025 r. wystąpią z wnioskiem o wpis do wykazu spółdzielni energetycznych KOWR, łączna moc zainstalowana elektryczna wszystkich instalacji odnawialnego źródła energii będzie musiała umożliwiać pokrycie w ciągu roku nie mniej niż 40% potrzeb własnych spółdzielni energetycznej i jej członków. Jest to rozwiązanie preferencyjne w stosunku do obowiązującego progu 70% pokrycia potrzeb własnych spółdzielni energetycznej i jej członków.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535194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KIŚ 2022">
      <a:dk1>
        <a:srgbClr val="000000"/>
      </a:dk1>
      <a:lt1>
        <a:srgbClr val="FFFFFF"/>
      </a:lt1>
      <a:dk2>
        <a:srgbClr val="44546A"/>
      </a:dk2>
      <a:lt2>
        <a:srgbClr val="17367B"/>
      </a:lt2>
      <a:accent1>
        <a:srgbClr val="FFCC00"/>
      </a:accent1>
      <a:accent2>
        <a:srgbClr val="FF0000"/>
      </a:accent2>
      <a:accent3>
        <a:srgbClr val="293765"/>
      </a:accent3>
      <a:accent4>
        <a:srgbClr val="000000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MKIŚ 2022">
      <a:majorFont>
        <a:latin typeface="Lato Black"/>
        <a:ea typeface=""/>
        <a:cs typeface=""/>
      </a:majorFont>
      <a:minorFont>
        <a:latin typeface="Lato Medium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1932</Words>
  <Application>Microsoft Office PowerPoint</Application>
  <PresentationFormat>Panoramiczny</PresentationFormat>
  <Paragraphs>147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4" baseType="lpstr">
      <vt:lpstr>Arial</vt:lpstr>
      <vt:lpstr>Lato</vt:lpstr>
      <vt:lpstr>Lato Black</vt:lpstr>
      <vt:lpstr>Lato Heavy</vt:lpstr>
      <vt:lpstr>Lato Medium</vt:lpstr>
      <vt:lpstr>Merriweather Sans</vt:lpstr>
      <vt:lpstr>Times New Roman</vt:lpstr>
      <vt:lpstr>Wingdings</vt:lpstr>
      <vt:lpstr>Motyw pakietu Office</vt:lpstr>
      <vt:lpstr>Perspektywy rozwoju energetyki obywatelskiej  w świetle obowiązujących regulacji prawnych</vt:lpstr>
      <vt:lpstr> Wizja rozwoju kooperatyw energetycznych w Polsce </vt:lpstr>
      <vt:lpstr> Wizja rozwoju kooperatyw energetycznych w Polsce</vt:lpstr>
      <vt:lpstr> Koncepcja rozwoju klastrów energii w Polsce</vt:lpstr>
      <vt:lpstr> Koncepcja rozwoju klastrów energii w Polsce</vt:lpstr>
      <vt:lpstr>Warunki jakie musi spełnić klaster energii  </vt:lpstr>
      <vt:lpstr>Cechy spółdzielni energetycznej</vt:lpstr>
      <vt:lpstr>Cechy spółdzielni energetycznej</vt:lpstr>
      <vt:lpstr>Cechy spółdzielni energetycznej</vt:lpstr>
      <vt:lpstr>Cechy spółdzielni energetycznej</vt:lpstr>
      <vt:lpstr>Koncepcja rozwoju obywatelskich społeczności energetycznych</vt:lpstr>
      <vt:lpstr>Koncepcja rozwoju obywatelskich społeczności energetycznych</vt:lpstr>
      <vt:lpstr>Koncepcja rozwoju obywatelskich społeczności energetycznych</vt:lpstr>
      <vt:lpstr>Koncepcja rozwoju obywatelskich społeczności energetycznych</vt:lpstr>
      <vt:lpstr>Kontakt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CICHOCKI Janusz</dc:creator>
  <cp:lastModifiedBy>Gałczyńska Małgorzata</cp:lastModifiedBy>
  <cp:revision>41</cp:revision>
  <dcterms:created xsi:type="dcterms:W3CDTF">2022-10-26T09:45:58Z</dcterms:created>
  <dcterms:modified xsi:type="dcterms:W3CDTF">2024-03-19T20:05:50Z</dcterms:modified>
</cp:coreProperties>
</file>