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Styl pośredni 1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Styl pośredni 3 — Ak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EAD94F-DF96-41E4-9651-A2A2D96CD90D}" type="doc">
      <dgm:prSet loTypeId="urn:microsoft.com/office/officeart/2005/8/layout/vList5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4453958C-EF8C-45E1-9EA0-ED89DF48CC90}">
      <dgm:prSet phldrT="[Tekst]"/>
      <dgm:spPr/>
      <dgm:t>
        <a:bodyPr/>
        <a:lstStyle/>
        <a:p>
          <a:r>
            <a:rPr lang="pl-PL" dirty="0"/>
            <a:t>Przyczyny</a:t>
          </a:r>
          <a:endParaRPr lang="en-US" dirty="0"/>
        </a:p>
      </dgm:t>
    </dgm:pt>
    <dgm:pt modelId="{4E8A42F0-F765-4EBD-B5B1-A719136C0C2C}" type="parTrans" cxnId="{39D44C13-A10D-45DD-A13E-CEE49351E24C}">
      <dgm:prSet/>
      <dgm:spPr/>
      <dgm:t>
        <a:bodyPr/>
        <a:lstStyle/>
        <a:p>
          <a:endParaRPr lang="en-US"/>
        </a:p>
      </dgm:t>
    </dgm:pt>
    <dgm:pt modelId="{FF3C1565-5BC1-4F74-A943-CE7EE559BCFA}" type="sibTrans" cxnId="{39D44C13-A10D-45DD-A13E-CEE49351E24C}">
      <dgm:prSet/>
      <dgm:spPr/>
      <dgm:t>
        <a:bodyPr/>
        <a:lstStyle/>
        <a:p>
          <a:endParaRPr lang="en-US"/>
        </a:p>
      </dgm:t>
    </dgm:pt>
    <dgm:pt modelId="{7425C8A6-02C9-4D5F-8F4D-4D4897D87506}">
      <dgm:prSet phldrT="[Tekst]"/>
      <dgm:spPr/>
      <dgm:t>
        <a:bodyPr/>
        <a:lstStyle/>
        <a:p>
          <a:r>
            <a:rPr lang="pl-PL" dirty="0"/>
            <a:t> Różny stopień zaawansowania projektów</a:t>
          </a:r>
          <a:endParaRPr lang="en-US" dirty="0"/>
        </a:p>
      </dgm:t>
    </dgm:pt>
    <dgm:pt modelId="{14976C32-656B-4F9D-83E1-FEED9E9963F5}" type="parTrans" cxnId="{D635EEFF-E6BF-418B-9195-AFAAA357AA33}">
      <dgm:prSet/>
      <dgm:spPr/>
      <dgm:t>
        <a:bodyPr/>
        <a:lstStyle/>
        <a:p>
          <a:endParaRPr lang="en-US"/>
        </a:p>
      </dgm:t>
    </dgm:pt>
    <dgm:pt modelId="{E54F1643-0CC9-4BCA-867C-B51ED1909D30}" type="sibTrans" cxnId="{D635EEFF-E6BF-418B-9195-AFAAA357AA33}">
      <dgm:prSet/>
      <dgm:spPr/>
      <dgm:t>
        <a:bodyPr/>
        <a:lstStyle/>
        <a:p>
          <a:endParaRPr lang="en-US"/>
        </a:p>
      </dgm:t>
    </dgm:pt>
    <dgm:pt modelId="{9BC9CF95-6BA2-48B9-9780-946D6C73F764}">
      <dgm:prSet phldrT="[Tekst]"/>
      <dgm:spPr/>
      <dgm:t>
        <a:bodyPr/>
        <a:lstStyle/>
        <a:p>
          <a:r>
            <a:rPr lang="pl-PL" dirty="0"/>
            <a:t> Późna możliwość organizacji aukcji</a:t>
          </a:r>
          <a:endParaRPr lang="en-US" dirty="0"/>
        </a:p>
      </dgm:t>
    </dgm:pt>
    <dgm:pt modelId="{37033EAF-A1CE-4F5D-84B3-93843662D1D0}" type="parTrans" cxnId="{AD50FD89-48E1-44E8-9418-10CA7A01B0DE}">
      <dgm:prSet/>
      <dgm:spPr/>
      <dgm:t>
        <a:bodyPr/>
        <a:lstStyle/>
        <a:p>
          <a:endParaRPr lang="en-US"/>
        </a:p>
      </dgm:t>
    </dgm:pt>
    <dgm:pt modelId="{5D8FD018-8895-4F4A-A367-E62BF427210A}" type="sibTrans" cxnId="{AD50FD89-48E1-44E8-9418-10CA7A01B0DE}">
      <dgm:prSet/>
      <dgm:spPr/>
      <dgm:t>
        <a:bodyPr/>
        <a:lstStyle/>
        <a:p>
          <a:endParaRPr lang="en-US"/>
        </a:p>
      </dgm:t>
    </dgm:pt>
    <dgm:pt modelId="{6EB514EB-FB17-416C-A28E-68E3A286C1E5}">
      <dgm:prSet phldrT="[Tekst]"/>
      <dgm:spPr/>
      <dgm:t>
        <a:bodyPr/>
        <a:lstStyle/>
        <a:p>
          <a:r>
            <a:rPr lang="pl-PL" dirty="0"/>
            <a:t>Faza I - </a:t>
          </a:r>
          <a:r>
            <a:rPr lang="pl-PL" dirty="0" err="1"/>
            <a:t>przedaukcyjna</a:t>
          </a:r>
          <a:endParaRPr lang="pl-PL" dirty="0"/>
        </a:p>
        <a:p>
          <a:r>
            <a:rPr lang="pl-PL" dirty="0"/>
            <a:t>do 30 czerwca 2021 r.</a:t>
          </a:r>
          <a:endParaRPr lang="en-US" dirty="0"/>
        </a:p>
      </dgm:t>
    </dgm:pt>
    <dgm:pt modelId="{A6AA7F55-10C5-4B73-9A9F-487763F9461D}" type="parTrans" cxnId="{B6CF7B92-51C1-414D-8A52-89FAC98C0FED}">
      <dgm:prSet/>
      <dgm:spPr/>
      <dgm:t>
        <a:bodyPr/>
        <a:lstStyle/>
        <a:p>
          <a:endParaRPr lang="en-US"/>
        </a:p>
      </dgm:t>
    </dgm:pt>
    <dgm:pt modelId="{34BFD7A3-E26D-428A-A4BE-BE410C4D45B5}" type="sibTrans" cxnId="{B6CF7B92-51C1-414D-8A52-89FAC98C0FED}">
      <dgm:prSet/>
      <dgm:spPr/>
      <dgm:t>
        <a:bodyPr/>
        <a:lstStyle/>
        <a:p>
          <a:endParaRPr lang="en-US"/>
        </a:p>
      </dgm:t>
    </dgm:pt>
    <dgm:pt modelId="{9F351FB4-563C-4FB2-A71E-A53041A56B52}">
      <dgm:prSet phldrT="[Tekst]"/>
      <dgm:spPr/>
      <dgm:t>
        <a:bodyPr/>
        <a:lstStyle/>
        <a:p>
          <a:r>
            <a:rPr lang="pl-PL" dirty="0"/>
            <a:t> Wnioski do 31 marca 2021 r.</a:t>
          </a:r>
          <a:endParaRPr lang="en-US" dirty="0"/>
        </a:p>
      </dgm:t>
    </dgm:pt>
    <dgm:pt modelId="{7946173C-3E54-4291-A8E4-E9B7D21EC92B}" type="parTrans" cxnId="{A8F33F36-BBA5-48DE-A2E6-D66D2ADD1E29}">
      <dgm:prSet/>
      <dgm:spPr/>
      <dgm:t>
        <a:bodyPr/>
        <a:lstStyle/>
        <a:p>
          <a:endParaRPr lang="en-US"/>
        </a:p>
      </dgm:t>
    </dgm:pt>
    <dgm:pt modelId="{0B53C246-5CC6-40E7-AC9A-293FDE988F65}" type="sibTrans" cxnId="{A8F33F36-BBA5-48DE-A2E6-D66D2ADD1E29}">
      <dgm:prSet/>
      <dgm:spPr/>
      <dgm:t>
        <a:bodyPr/>
        <a:lstStyle/>
        <a:p>
          <a:endParaRPr lang="en-US"/>
        </a:p>
      </dgm:t>
    </dgm:pt>
    <dgm:pt modelId="{BBE5512B-F64F-4FBE-9529-B780EBBA4775}">
      <dgm:prSet phldrT="[Tekst]"/>
      <dgm:spPr/>
      <dgm:t>
        <a:bodyPr/>
        <a:lstStyle/>
        <a:p>
          <a:r>
            <a:rPr lang="pl-PL" dirty="0"/>
            <a:t>Faza II – aukcyjna</a:t>
          </a:r>
        </a:p>
        <a:p>
          <a:r>
            <a:rPr lang="pl-PL" dirty="0"/>
            <a:t>od 2025 r.</a:t>
          </a:r>
          <a:endParaRPr lang="en-US" dirty="0"/>
        </a:p>
      </dgm:t>
    </dgm:pt>
    <dgm:pt modelId="{92B91350-F20E-4BA1-BB6B-568EB146FEA5}" type="parTrans" cxnId="{C0BBA6C5-20BE-4E02-BACE-E9338AE24102}">
      <dgm:prSet/>
      <dgm:spPr/>
      <dgm:t>
        <a:bodyPr/>
        <a:lstStyle/>
        <a:p>
          <a:endParaRPr lang="en-US"/>
        </a:p>
      </dgm:t>
    </dgm:pt>
    <dgm:pt modelId="{2FA62BB4-93EB-489F-B12D-FDD29FA63698}" type="sibTrans" cxnId="{C0BBA6C5-20BE-4E02-BACE-E9338AE24102}">
      <dgm:prSet/>
      <dgm:spPr/>
      <dgm:t>
        <a:bodyPr/>
        <a:lstStyle/>
        <a:p>
          <a:endParaRPr lang="en-US"/>
        </a:p>
      </dgm:t>
    </dgm:pt>
    <dgm:pt modelId="{D188F785-4C38-4830-B552-AF949B823BE2}">
      <dgm:prSet phldrT="[Tekst]"/>
      <dgm:spPr/>
      <dgm:t>
        <a:bodyPr/>
        <a:lstStyle/>
        <a:p>
          <a:r>
            <a:rPr lang="pl-PL" dirty="0"/>
            <a:t> Min. 3 podmioty, wygrywa oferta z najniższą ceną energii</a:t>
          </a:r>
          <a:endParaRPr lang="en-US" dirty="0"/>
        </a:p>
      </dgm:t>
    </dgm:pt>
    <dgm:pt modelId="{98F2695F-5F91-4298-BC88-84260DD7721F}" type="parTrans" cxnId="{B98B0DFF-55CB-4436-A0CA-CCF5C15131E4}">
      <dgm:prSet/>
      <dgm:spPr/>
      <dgm:t>
        <a:bodyPr/>
        <a:lstStyle/>
        <a:p>
          <a:endParaRPr lang="en-US"/>
        </a:p>
      </dgm:t>
    </dgm:pt>
    <dgm:pt modelId="{C08DAF60-8D48-4097-83FE-C87F576AD454}" type="sibTrans" cxnId="{B98B0DFF-55CB-4436-A0CA-CCF5C15131E4}">
      <dgm:prSet/>
      <dgm:spPr/>
      <dgm:t>
        <a:bodyPr/>
        <a:lstStyle/>
        <a:p>
          <a:endParaRPr lang="en-US"/>
        </a:p>
      </dgm:t>
    </dgm:pt>
    <dgm:pt modelId="{1F637292-FBDF-4ED0-83EF-EBAB8AD77FD7}">
      <dgm:prSet phldrT="[Tekst]"/>
      <dgm:spPr/>
      <dgm:t>
        <a:bodyPr/>
        <a:lstStyle/>
        <a:p>
          <a:r>
            <a:rPr lang="pl-PL" dirty="0"/>
            <a:t> Spowolnienie realizacji zaawansowanych projektów</a:t>
          </a:r>
          <a:endParaRPr lang="en-US" dirty="0"/>
        </a:p>
      </dgm:t>
    </dgm:pt>
    <dgm:pt modelId="{96803FE2-14D6-4B4B-B633-9C4570D71EF7}" type="parTrans" cxnId="{FF9BD40C-D23A-4C89-A342-63F1ACB82E91}">
      <dgm:prSet/>
      <dgm:spPr/>
      <dgm:t>
        <a:bodyPr/>
        <a:lstStyle/>
        <a:p>
          <a:endParaRPr lang="en-US"/>
        </a:p>
      </dgm:t>
    </dgm:pt>
    <dgm:pt modelId="{D9D255DA-3D46-430A-8328-EA57620D4B58}" type="sibTrans" cxnId="{FF9BD40C-D23A-4C89-A342-63F1ACB82E91}">
      <dgm:prSet/>
      <dgm:spPr/>
      <dgm:t>
        <a:bodyPr/>
        <a:lstStyle/>
        <a:p>
          <a:endParaRPr lang="en-US"/>
        </a:p>
      </dgm:t>
    </dgm:pt>
    <dgm:pt modelId="{C02EB63D-6447-47D0-B570-F52D866FB4F4}">
      <dgm:prSet phldrT="[Tekst]"/>
      <dgm:spPr/>
      <dgm:t>
        <a:bodyPr/>
        <a:lstStyle/>
        <a:p>
          <a:r>
            <a:rPr lang="pl-PL" dirty="0"/>
            <a:t> Kumulacja prac w jednym czasie</a:t>
          </a:r>
          <a:endParaRPr lang="en-US" dirty="0"/>
        </a:p>
      </dgm:t>
    </dgm:pt>
    <dgm:pt modelId="{FACCAF82-E05F-42EB-8410-D04F1489323D}" type="parTrans" cxnId="{1D11BB83-BEFF-435C-BAD8-7F23EA7F22B4}">
      <dgm:prSet/>
      <dgm:spPr/>
      <dgm:t>
        <a:bodyPr/>
        <a:lstStyle/>
        <a:p>
          <a:endParaRPr lang="en-US"/>
        </a:p>
      </dgm:t>
    </dgm:pt>
    <dgm:pt modelId="{A24A8DB1-13D3-4B9B-8F21-EA9562E40020}" type="sibTrans" cxnId="{1D11BB83-BEFF-435C-BAD8-7F23EA7F22B4}">
      <dgm:prSet/>
      <dgm:spPr/>
      <dgm:t>
        <a:bodyPr/>
        <a:lstStyle/>
        <a:p>
          <a:endParaRPr lang="en-US"/>
        </a:p>
      </dgm:t>
    </dgm:pt>
    <dgm:pt modelId="{869FD714-59C9-4160-9C22-773A4B1B8095}">
      <dgm:prSet phldrT="[Tekst]"/>
      <dgm:spPr/>
      <dgm:t>
        <a:bodyPr/>
        <a:lstStyle/>
        <a:p>
          <a:r>
            <a:rPr lang="pl-PL" dirty="0"/>
            <a:t> Wsparcie Prezesa URE dla 7 projektów o łącznej mocy 5,9 GW</a:t>
          </a:r>
          <a:endParaRPr lang="en-US" dirty="0"/>
        </a:p>
      </dgm:t>
    </dgm:pt>
    <dgm:pt modelId="{D3D782D9-9DC5-4BC8-9B8A-5D19D11D57E3}" type="parTrans" cxnId="{4B6C3EB8-05AC-4865-BCA1-D99CB2C648F5}">
      <dgm:prSet/>
      <dgm:spPr/>
      <dgm:t>
        <a:bodyPr/>
        <a:lstStyle/>
        <a:p>
          <a:endParaRPr lang="en-US"/>
        </a:p>
      </dgm:t>
    </dgm:pt>
    <dgm:pt modelId="{7F443661-68E3-4817-ACF9-AE31D5DBC043}" type="sibTrans" cxnId="{4B6C3EB8-05AC-4865-BCA1-D99CB2C648F5}">
      <dgm:prSet/>
      <dgm:spPr/>
      <dgm:t>
        <a:bodyPr/>
        <a:lstStyle/>
        <a:p>
          <a:endParaRPr lang="en-US"/>
        </a:p>
      </dgm:t>
    </dgm:pt>
    <dgm:pt modelId="{3380BEEE-A31F-439F-BFA9-2B704D1C6FE2}">
      <dgm:prSet phldrT="[Tekst]"/>
      <dgm:spPr/>
      <dgm:t>
        <a:bodyPr/>
        <a:lstStyle/>
        <a:p>
          <a:r>
            <a:rPr lang="pl-PL" dirty="0"/>
            <a:t> Terminy aukcji: 2025 r. i 2027 r. po 2,5 GW każda</a:t>
          </a:r>
          <a:endParaRPr lang="en-US" dirty="0"/>
        </a:p>
      </dgm:t>
    </dgm:pt>
    <dgm:pt modelId="{CAE1D22D-04CF-4954-9B99-D7CA2E0514AB}" type="parTrans" cxnId="{2E263CE1-7271-4A0D-A6A0-5E5F55F963C7}">
      <dgm:prSet/>
      <dgm:spPr/>
      <dgm:t>
        <a:bodyPr/>
        <a:lstStyle/>
        <a:p>
          <a:endParaRPr lang="en-US"/>
        </a:p>
      </dgm:t>
    </dgm:pt>
    <dgm:pt modelId="{F4A0AF34-195E-412D-87AA-93AB576A21C4}" type="sibTrans" cxnId="{2E263CE1-7271-4A0D-A6A0-5E5F55F963C7}">
      <dgm:prSet/>
      <dgm:spPr/>
      <dgm:t>
        <a:bodyPr/>
        <a:lstStyle/>
        <a:p>
          <a:endParaRPr lang="en-US"/>
        </a:p>
      </dgm:t>
    </dgm:pt>
    <dgm:pt modelId="{D08AB49E-4CBF-4F1D-A56E-EA9FA796A0C0}">
      <dgm:prSet/>
      <dgm:spPr/>
      <dgm:t>
        <a:bodyPr/>
        <a:lstStyle/>
        <a:p>
          <a:r>
            <a:rPr lang="pl-PL" dirty="0"/>
            <a:t> Możliwe także późniejsze aukcje</a:t>
          </a:r>
          <a:endParaRPr lang="en-US" dirty="0"/>
        </a:p>
      </dgm:t>
    </dgm:pt>
    <dgm:pt modelId="{78A70EBA-6D6D-4BCF-9806-118C39221901}" type="parTrans" cxnId="{F70E2F9C-3693-4B47-B4A0-A71393120041}">
      <dgm:prSet/>
      <dgm:spPr/>
      <dgm:t>
        <a:bodyPr/>
        <a:lstStyle/>
        <a:p>
          <a:endParaRPr lang="en-US"/>
        </a:p>
      </dgm:t>
    </dgm:pt>
    <dgm:pt modelId="{B8AAC262-D469-4CD6-B623-2CA3143F3081}" type="sibTrans" cxnId="{F70E2F9C-3693-4B47-B4A0-A71393120041}">
      <dgm:prSet/>
      <dgm:spPr/>
      <dgm:t>
        <a:bodyPr/>
        <a:lstStyle/>
        <a:p>
          <a:endParaRPr lang="en-US"/>
        </a:p>
      </dgm:t>
    </dgm:pt>
    <dgm:pt modelId="{A1C450A7-C33D-42D1-B897-C1F78965376B}" type="pres">
      <dgm:prSet presAssocID="{92EAD94F-DF96-41E4-9651-A2A2D96CD90D}" presName="Name0" presStyleCnt="0">
        <dgm:presLayoutVars>
          <dgm:dir/>
          <dgm:animLvl val="lvl"/>
          <dgm:resizeHandles val="exact"/>
        </dgm:presLayoutVars>
      </dgm:prSet>
      <dgm:spPr/>
    </dgm:pt>
    <dgm:pt modelId="{53D9402D-E532-46CE-9CF6-51664DCF66C6}" type="pres">
      <dgm:prSet presAssocID="{4453958C-EF8C-45E1-9EA0-ED89DF48CC90}" presName="linNode" presStyleCnt="0"/>
      <dgm:spPr/>
    </dgm:pt>
    <dgm:pt modelId="{70A7DB6F-2ABA-4BC1-8DF7-0D66253D5A9E}" type="pres">
      <dgm:prSet presAssocID="{4453958C-EF8C-45E1-9EA0-ED89DF48CC90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B444A834-8C75-4F8B-823F-5DAD21B7F921}" type="pres">
      <dgm:prSet presAssocID="{4453958C-EF8C-45E1-9EA0-ED89DF48CC90}" presName="descendantText" presStyleLbl="alignAccFollowNode1" presStyleIdx="0" presStyleCnt="3">
        <dgm:presLayoutVars>
          <dgm:bulletEnabled val="1"/>
        </dgm:presLayoutVars>
      </dgm:prSet>
      <dgm:spPr/>
    </dgm:pt>
    <dgm:pt modelId="{35B4138B-C4EB-4E28-87EE-743280B990B1}" type="pres">
      <dgm:prSet presAssocID="{FF3C1565-5BC1-4F74-A943-CE7EE559BCFA}" presName="sp" presStyleCnt="0"/>
      <dgm:spPr/>
    </dgm:pt>
    <dgm:pt modelId="{EB84F8C4-E8D4-4E67-880E-D30AFD4EC505}" type="pres">
      <dgm:prSet presAssocID="{6EB514EB-FB17-416C-A28E-68E3A286C1E5}" presName="linNode" presStyleCnt="0"/>
      <dgm:spPr/>
    </dgm:pt>
    <dgm:pt modelId="{73C15BF3-A467-4D3B-A8C0-04BAF7F4F25D}" type="pres">
      <dgm:prSet presAssocID="{6EB514EB-FB17-416C-A28E-68E3A286C1E5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4A3D8D6B-CDFE-4431-B0D5-703E7826D0CD}" type="pres">
      <dgm:prSet presAssocID="{6EB514EB-FB17-416C-A28E-68E3A286C1E5}" presName="descendantText" presStyleLbl="alignAccFollowNode1" presStyleIdx="1" presStyleCnt="3">
        <dgm:presLayoutVars>
          <dgm:bulletEnabled val="1"/>
        </dgm:presLayoutVars>
      </dgm:prSet>
      <dgm:spPr/>
    </dgm:pt>
    <dgm:pt modelId="{464C976B-2A1A-41AB-BB21-6636C28AA336}" type="pres">
      <dgm:prSet presAssocID="{34BFD7A3-E26D-428A-A4BE-BE410C4D45B5}" presName="sp" presStyleCnt="0"/>
      <dgm:spPr/>
    </dgm:pt>
    <dgm:pt modelId="{16092FA7-1D64-49D4-A76C-3A3D3F4869F8}" type="pres">
      <dgm:prSet presAssocID="{BBE5512B-F64F-4FBE-9529-B780EBBA4775}" presName="linNode" presStyleCnt="0"/>
      <dgm:spPr/>
    </dgm:pt>
    <dgm:pt modelId="{9B5D36AB-238A-43BA-AC37-0F1D4F29A1A8}" type="pres">
      <dgm:prSet presAssocID="{BBE5512B-F64F-4FBE-9529-B780EBBA4775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D55273F1-649F-41B2-B5DC-62001C6B0FA9}" type="pres">
      <dgm:prSet presAssocID="{BBE5512B-F64F-4FBE-9529-B780EBBA4775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FF9BD40C-D23A-4C89-A342-63F1ACB82E91}" srcId="{4453958C-EF8C-45E1-9EA0-ED89DF48CC90}" destId="{1F637292-FBDF-4ED0-83EF-EBAB8AD77FD7}" srcOrd="2" destOrd="0" parTransId="{96803FE2-14D6-4B4B-B633-9C4570D71EF7}" sibTransId="{D9D255DA-3D46-430A-8328-EA57620D4B58}"/>
    <dgm:cxn modelId="{39D44C13-A10D-45DD-A13E-CEE49351E24C}" srcId="{92EAD94F-DF96-41E4-9651-A2A2D96CD90D}" destId="{4453958C-EF8C-45E1-9EA0-ED89DF48CC90}" srcOrd="0" destOrd="0" parTransId="{4E8A42F0-F765-4EBD-B5B1-A719136C0C2C}" sibTransId="{FF3C1565-5BC1-4F74-A943-CE7EE559BCFA}"/>
    <dgm:cxn modelId="{70C7FD13-38B8-4F7F-863F-2C2C0E6619A9}" type="presOf" srcId="{9BC9CF95-6BA2-48B9-9780-946D6C73F764}" destId="{B444A834-8C75-4F8B-823F-5DAD21B7F921}" srcOrd="0" destOrd="1" presId="urn:microsoft.com/office/officeart/2005/8/layout/vList5"/>
    <dgm:cxn modelId="{D75F3721-7FBC-4016-893A-CA261709637D}" type="presOf" srcId="{D188F785-4C38-4830-B552-AF949B823BE2}" destId="{D55273F1-649F-41B2-B5DC-62001C6B0FA9}" srcOrd="0" destOrd="0" presId="urn:microsoft.com/office/officeart/2005/8/layout/vList5"/>
    <dgm:cxn modelId="{F44F432C-0ECB-4D6D-AD08-E2EDC871AA3B}" type="presOf" srcId="{1F637292-FBDF-4ED0-83EF-EBAB8AD77FD7}" destId="{B444A834-8C75-4F8B-823F-5DAD21B7F921}" srcOrd="0" destOrd="2" presId="urn:microsoft.com/office/officeart/2005/8/layout/vList5"/>
    <dgm:cxn modelId="{A8F33F36-BBA5-48DE-A2E6-D66D2ADD1E29}" srcId="{6EB514EB-FB17-416C-A28E-68E3A286C1E5}" destId="{9F351FB4-563C-4FB2-A71E-A53041A56B52}" srcOrd="0" destOrd="0" parTransId="{7946173C-3E54-4291-A8E4-E9B7D21EC92B}" sibTransId="{0B53C246-5CC6-40E7-AC9A-293FDE988F65}"/>
    <dgm:cxn modelId="{AA67C643-95BE-4D93-9855-D210104A1EDB}" type="presOf" srcId="{D08AB49E-4CBF-4F1D-A56E-EA9FA796A0C0}" destId="{D55273F1-649F-41B2-B5DC-62001C6B0FA9}" srcOrd="0" destOrd="2" presId="urn:microsoft.com/office/officeart/2005/8/layout/vList5"/>
    <dgm:cxn modelId="{31AC007F-4846-4E66-B214-A8D95E11680A}" type="presOf" srcId="{3380BEEE-A31F-439F-BFA9-2B704D1C6FE2}" destId="{D55273F1-649F-41B2-B5DC-62001C6B0FA9}" srcOrd="0" destOrd="1" presId="urn:microsoft.com/office/officeart/2005/8/layout/vList5"/>
    <dgm:cxn modelId="{1D11BB83-BEFF-435C-BAD8-7F23EA7F22B4}" srcId="{4453958C-EF8C-45E1-9EA0-ED89DF48CC90}" destId="{C02EB63D-6447-47D0-B570-F52D866FB4F4}" srcOrd="3" destOrd="0" parTransId="{FACCAF82-E05F-42EB-8410-D04F1489323D}" sibTransId="{A24A8DB1-13D3-4B9B-8F21-EA9562E40020}"/>
    <dgm:cxn modelId="{AD50FD89-48E1-44E8-9418-10CA7A01B0DE}" srcId="{4453958C-EF8C-45E1-9EA0-ED89DF48CC90}" destId="{9BC9CF95-6BA2-48B9-9780-946D6C73F764}" srcOrd="1" destOrd="0" parTransId="{37033EAF-A1CE-4F5D-84B3-93843662D1D0}" sibTransId="{5D8FD018-8895-4F4A-A367-E62BF427210A}"/>
    <dgm:cxn modelId="{B6CF7B92-51C1-414D-8A52-89FAC98C0FED}" srcId="{92EAD94F-DF96-41E4-9651-A2A2D96CD90D}" destId="{6EB514EB-FB17-416C-A28E-68E3A286C1E5}" srcOrd="1" destOrd="0" parTransId="{A6AA7F55-10C5-4B73-9A9F-487763F9461D}" sibTransId="{34BFD7A3-E26D-428A-A4BE-BE410C4D45B5}"/>
    <dgm:cxn modelId="{5E863697-3564-4F4A-BA8A-91C7BA122A36}" type="presOf" srcId="{4453958C-EF8C-45E1-9EA0-ED89DF48CC90}" destId="{70A7DB6F-2ABA-4BC1-8DF7-0D66253D5A9E}" srcOrd="0" destOrd="0" presId="urn:microsoft.com/office/officeart/2005/8/layout/vList5"/>
    <dgm:cxn modelId="{F70E2F9C-3693-4B47-B4A0-A71393120041}" srcId="{BBE5512B-F64F-4FBE-9529-B780EBBA4775}" destId="{D08AB49E-4CBF-4F1D-A56E-EA9FA796A0C0}" srcOrd="2" destOrd="0" parTransId="{78A70EBA-6D6D-4BCF-9806-118C39221901}" sibTransId="{B8AAC262-D469-4CD6-B623-2CA3143F3081}"/>
    <dgm:cxn modelId="{8FFB8A9C-0BEC-45D6-B45D-30048808B8F0}" type="presOf" srcId="{BBE5512B-F64F-4FBE-9529-B780EBBA4775}" destId="{9B5D36AB-238A-43BA-AC37-0F1D4F29A1A8}" srcOrd="0" destOrd="0" presId="urn:microsoft.com/office/officeart/2005/8/layout/vList5"/>
    <dgm:cxn modelId="{2611B3AE-2BF8-4222-AAEB-14B47E9B7750}" type="presOf" srcId="{6EB514EB-FB17-416C-A28E-68E3A286C1E5}" destId="{73C15BF3-A467-4D3B-A8C0-04BAF7F4F25D}" srcOrd="0" destOrd="0" presId="urn:microsoft.com/office/officeart/2005/8/layout/vList5"/>
    <dgm:cxn modelId="{B6B8F2B4-0EEB-40A6-B3A0-FE57B842E406}" type="presOf" srcId="{C02EB63D-6447-47D0-B570-F52D866FB4F4}" destId="{B444A834-8C75-4F8B-823F-5DAD21B7F921}" srcOrd="0" destOrd="3" presId="urn:microsoft.com/office/officeart/2005/8/layout/vList5"/>
    <dgm:cxn modelId="{4B6C3EB8-05AC-4865-BCA1-D99CB2C648F5}" srcId="{6EB514EB-FB17-416C-A28E-68E3A286C1E5}" destId="{869FD714-59C9-4160-9C22-773A4B1B8095}" srcOrd="1" destOrd="0" parTransId="{D3D782D9-9DC5-4BC8-9B8A-5D19D11D57E3}" sibTransId="{7F443661-68E3-4817-ACF9-AE31D5DBC043}"/>
    <dgm:cxn modelId="{C0BBA6C5-20BE-4E02-BACE-E9338AE24102}" srcId="{92EAD94F-DF96-41E4-9651-A2A2D96CD90D}" destId="{BBE5512B-F64F-4FBE-9529-B780EBBA4775}" srcOrd="2" destOrd="0" parTransId="{92B91350-F20E-4BA1-BB6B-568EB146FEA5}" sibTransId="{2FA62BB4-93EB-489F-B12D-FDD29FA63698}"/>
    <dgm:cxn modelId="{0D163ED4-1A5C-4647-97D1-D3C94E751A64}" type="presOf" srcId="{92EAD94F-DF96-41E4-9651-A2A2D96CD90D}" destId="{A1C450A7-C33D-42D1-B897-C1F78965376B}" srcOrd="0" destOrd="0" presId="urn:microsoft.com/office/officeart/2005/8/layout/vList5"/>
    <dgm:cxn modelId="{2E263CE1-7271-4A0D-A6A0-5E5F55F963C7}" srcId="{BBE5512B-F64F-4FBE-9529-B780EBBA4775}" destId="{3380BEEE-A31F-439F-BFA9-2B704D1C6FE2}" srcOrd="1" destOrd="0" parTransId="{CAE1D22D-04CF-4954-9B99-D7CA2E0514AB}" sibTransId="{F4A0AF34-195E-412D-87AA-93AB576A21C4}"/>
    <dgm:cxn modelId="{A16CF1E6-2732-4B99-9E70-BCDDBB83BF09}" type="presOf" srcId="{7425C8A6-02C9-4D5F-8F4D-4D4897D87506}" destId="{B444A834-8C75-4F8B-823F-5DAD21B7F921}" srcOrd="0" destOrd="0" presId="urn:microsoft.com/office/officeart/2005/8/layout/vList5"/>
    <dgm:cxn modelId="{AF005AF0-ABFF-4534-9440-73DD42B3195B}" type="presOf" srcId="{869FD714-59C9-4160-9C22-773A4B1B8095}" destId="{4A3D8D6B-CDFE-4431-B0D5-703E7826D0CD}" srcOrd="0" destOrd="1" presId="urn:microsoft.com/office/officeart/2005/8/layout/vList5"/>
    <dgm:cxn modelId="{E3C886F8-3E15-4289-977C-B79C1C1BC012}" type="presOf" srcId="{9F351FB4-563C-4FB2-A71E-A53041A56B52}" destId="{4A3D8D6B-CDFE-4431-B0D5-703E7826D0CD}" srcOrd="0" destOrd="0" presId="urn:microsoft.com/office/officeart/2005/8/layout/vList5"/>
    <dgm:cxn modelId="{B98B0DFF-55CB-4436-A0CA-CCF5C15131E4}" srcId="{BBE5512B-F64F-4FBE-9529-B780EBBA4775}" destId="{D188F785-4C38-4830-B552-AF949B823BE2}" srcOrd="0" destOrd="0" parTransId="{98F2695F-5F91-4298-BC88-84260DD7721F}" sibTransId="{C08DAF60-8D48-4097-83FE-C87F576AD454}"/>
    <dgm:cxn modelId="{D635EEFF-E6BF-418B-9195-AFAAA357AA33}" srcId="{4453958C-EF8C-45E1-9EA0-ED89DF48CC90}" destId="{7425C8A6-02C9-4D5F-8F4D-4D4897D87506}" srcOrd="0" destOrd="0" parTransId="{14976C32-656B-4F9D-83E1-FEED9E9963F5}" sibTransId="{E54F1643-0CC9-4BCA-867C-B51ED1909D30}"/>
    <dgm:cxn modelId="{4C2B5F11-1EBE-4A11-ABFF-B893FD974150}" type="presParOf" srcId="{A1C450A7-C33D-42D1-B897-C1F78965376B}" destId="{53D9402D-E532-46CE-9CF6-51664DCF66C6}" srcOrd="0" destOrd="0" presId="urn:microsoft.com/office/officeart/2005/8/layout/vList5"/>
    <dgm:cxn modelId="{0B6A6B31-CE26-4DFA-BEAB-4409AA7F42CC}" type="presParOf" srcId="{53D9402D-E532-46CE-9CF6-51664DCF66C6}" destId="{70A7DB6F-2ABA-4BC1-8DF7-0D66253D5A9E}" srcOrd="0" destOrd="0" presId="urn:microsoft.com/office/officeart/2005/8/layout/vList5"/>
    <dgm:cxn modelId="{B350CDD8-CB13-4DA0-A7A8-F5F9628E3FAB}" type="presParOf" srcId="{53D9402D-E532-46CE-9CF6-51664DCF66C6}" destId="{B444A834-8C75-4F8B-823F-5DAD21B7F921}" srcOrd="1" destOrd="0" presId="urn:microsoft.com/office/officeart/2005/8/layout/vList5"/>
    <dgm:cxn modelId="{6B05CC1B-E94A-4EF0-AB43-55BE44266F95}" type="presParOf" srcId="{A1C450A7-C33D-42D1-B897-C1F78965376B}" destId="{35B4138B-C4EB-4E28-87EE-743280B990B1}" srcOrd="1" destOrd="0" presId="urn:microsoft.com/office/officeart/2005/8/layout/vList5"/>
    <dgm:cxn modelId="{E5EF1F7A-57CC-433B-969E-98DD96F05115}" type="presParOf" srcId="{A1C450A7-C33D-42D1-B897-C1F78965376B}" destId="{EB84F8C4-E8D4-4E67-880E-D30AFD4EC505}" srcOrd="2" destOrd="0" presId="urn:microsoft.com/office/officeart/2005/8/layout/vList5"/>
    <dgm:cxn modelId="{53355C00-BE7B-4BF0-83C8-E4528581DD3E}" type="presParOf" srcId="{EB84F8C4-E8D4-4E67-880E-D30AFD4EC505}" destId="{73C15BF3-A467-4D3B-A8C0-04BAF7F4F25D}" srcOrd="0" destOrd="0" presId="urn:microsoft.com/office/officeart/2005/8/layout/vList5"/>
    <dgm:cxn modelId="{408E7D4E-5511-4B98-A264-822B35AC8A9D}" type="presParOf" srcId="{EB84F8C4-E8D4-4E67-880E-D30AFD4EC505}" destId="{4A3D8D6B-CDFE-4431-B0D5-703E7826D0CD}" srcOrd="1" destOrd="0" presId="urn:microsoft.com/office/officeart/2005/8/layout/vList5"/>
    <dgm:cxn modelId="{36E0AB74-4952-4181-A529-A8085BA29391}" type="presParOf" srcId="{A1C450A7-C33D-42D1-B897-C1F78965376B}" destId="{464C976B-2A1A-41AB-BB21-6636C28AA336}" srcOrd="3" destOrd="0" presId="urn:microsoft.com/office/officeart/2005/8/layout/vList5"/>
    <dgm:cxn modelId="{D058603F-DCBB-4E03-86A7-57C295FCBCAF}" type="presParOf" srcId="{A1C450A7-C33D-42D1-B897-C1F78965376B}" destId="{16092FA7-1D64-49D4-A76C-3A3D3F4869F8}" srcOrd="4" destOrd="0" presId="urn:microsoft.com/office/officeart/2005/8/layout/vList5"/>
    <dgm:cxn modelId="{E5743F00-FD01-4CB4-BEA2-F497693B7CE0}" type="presParOf" srcId="{16092FA7-1D64-49D4-A76C-3A3D3F4869F8}" destId="{9B5D36AB-238A-43BA-AC37-0F1D4F29A1A8}" srcOrd="0" destOrd="0" presId="urn:microsoft.com/office/officeart/2005/8/layout/vList5"/>
    <dgm:cxn modelId="{392F1284-4EB5-4E32-8F52-94C927A38056}" type="presParOf" srcId="{16092FA7-1D64-49D4-A76C-3A3D3F4869F8}" destId="{D55273F1-649F-41B2-B5DC-62001C6B0F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44A834-8C75-4F8B-823F-5DAD21B7F921}">
      <dsp:nvSpPr>
        <dsp:cNvPr id="0" name=""/>
        <dsp:cNvSpPr/>
      </dsp:nvSpPr>
      <dsp:spPr>
        <a:xfrm rot="5400000">
          <a:off x="6589693" y="-2661723"/>
          <a:ext cx="1121829" cy="6729984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 Różny stopień zaawansowania projektów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 Późna możliwość organizacji aukcji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 Spowolnienie realizacji zaawansowanych projektów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 Kumulacja prac w jednym czasie</a:t>
          </a:r>
          <a:endParaRPr lang="en-US" sz="1500" kern="1200" dirty="0"/>
        </a:p>
      </dsp:txBody>
      <dsp:txXfrm rot="-5400000">
        <a:off x="3785616" y="197117"/>
        <a:ext cx="6675221" cy="1012303"/>
      </dsp:txXfrm>
    </dsp:sp>
    <dsp:sp modelId="{70A7DB6F-2ABA-4BC1-8DF7-0D66253D5A9E}">
      <dsp:nvSpPr>
        <dsp:cNvPr id="0" name=""/>
        <dsp:cNvSpPr/>
      </dsp:nvSpPr>
      <dsp:spPr>
        <a:xfrm>
          <a:off x="0" y="2124"/>
          <a:ext cx="3785616" cy="1402286"/>
        </a:xfrm>
        <a:prstGeom prst="round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Przyczyny</a:t>
          </a:r>
          <a:endParaRPr lang="en-US" sz="2700" kern="1200" dirty="0"/>
        </a:p>
      </dsp:txBody>
      <dsp:txXfrm>
        <a:off x="68454" y="70578"/>
        <a:ext cx="3648708" cy="1265378"/>
      </dsp:txXfrm>
    </dsp:sp>
    <dsp:sp modelId="{4A3D8D6B-CDFE-4431-B0D5-703E7826D0CD}">
      <dsp:nvSpPr>
        <dsp:cNvPr id="0" name=""/>
        <dsp:cNvSpPr/>
      </dsp:nvSpPr>
      <dsp:spPr>
        <a:xfrm rot="5400000">
          <a:off x="6589693" y="-1189323"/>
          <a:ext cx="1121829" cy="6729984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 Wnioski do 31 marca 2021 r.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 Wsparcie Prezesa URE dla 7 projektów o łącznej mocy 5,9 GW</a:t>
          </a:r>
          <a:endParaRPr lang="en-US" sz="1500" kern="1200" dirty="0"/>
        </a:p>
      </dsp:txBody>
      <dsp:txXfrm rot="-5400000">
        <a:off x="3785616" y="1669517"/>
        <a:ext cx="6675221" cy="1012303"/>
      </dsp:txXfrm>
    </dsp:sp>
    <dsp:sp modelId="{73C15BF3-A467-4D3B-A8C0-04BAF7F4F25D}">
      <dsp:nvSpPr>
        <dsp:cNvPr id="0" name=""/>
        <dsp:cNvSpPr/>
      </dsp:nvSpPr>
      <dsp:spPr>
        <a:xfrm>
          <a:off x="0" y="1474525"/>
          <a:ext cx="3785616" cy="1402286"/>
        </a:xfrm>
        <a:prstGeom prst="roundRect">
          <a:avLst/>
        </a:prstGeom>
        <a:solidFill>
          <a:schemeClr val="accent5">
            <a:shade val="80000"/>
            <a:hueOff val="137835"/>
            <a:satOff val="-17438"/>
            <a:lumOff val="189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Faza I - </a:t>
          </a:r>
          <a:r>
            <a:rPr lang="pl-PL" sz="2700" kern="1200" dirty="0" err="1"/>
            <a:t>przedaukcyjna</a:t>
          </a:r>
          <a:endParaRPr lang="pl-PL" sz="2700" kern="1200" dirty="0"/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do 30 czerwca 2021 r.</a:t>
          </a:r>
          <a:endParaRPr lang="en-US" sz="2700" kern="1200" dirty="0"/>
        </a:p>
      </dsp:txBody>
      <dsp:txXfrm>
        <a:off x="68454" y="1542979"/>
        <a:ext cx="3648708" cy="1265378"/>
      </dsp:txXfrm>
    </dsp:sp>
    <dsp:sp modelId="{D55273F1-649F-41B2-B5DC-62001C6B0FA9}">
      <dsp:nvSpPr>
        <dsp:cNvPr id="0" name=""/>
        <dsp:cNvSpPr/>
      </dsp:nvSpPr>
      <dsp:spPr>
        <a:xfrm rot="5400000">
          <a:off x="6589693" y="283077"/>
          <a:ext cx="1121829" cy="6729984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 Min. 3 podmioty, wygrywa oferta z najniższą ceną energii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 Terminy aukcji: 2025 r. i 2027 r. po 2,5 GW każda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 Możliwe także późniejsze aukcje</a:t>
          </a:r>
          <a:endParaRPr lang="en-US" sz="1500" kern="1200" dirty="0"/>
        </a:p>
      </dsp:txBody>
      <dsp:txXfrm rot="-5400000">
        <a:off x="3785616" y="3141918"/>
        <a:ext cx="6675221" cy="1012303"/>
      </dsp:txXfrm>
    </dsp:sp>
    <dsp:sp modelId="{9B5D36AB-238A-43BA-AC37-0F1D4F29A1A8}">
      <dsp:nvSpPr>
        <dsp:cNvPr id="0" name=""/>
        <dsp:cNvSpPr/>
      </dsp:nvSpPr>
      <dsp:spPr>
        <a:xfrm>
          <a:off x="0" y="2946926"/>
          <a:ext cx="3785616" cy="1402286"/>
        </a:xfrm>
        <a:prstGeom prst="roundRect">
          <a:avLst/>
        </a:prstGeom>
        <a:solidFill>
          <a:schemeClr val="accent5">
            <a:shade val="80000"/>
            <a:hueOff val="275670"/>
            <a:satOff val="-34876"/>
            <a:lumOff val="379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Faza II – aukcyjna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od 2025 r.</a:t>
          </a:r>
          <a:endParaRPr lang="en-US" sz="2700" kern="1200" dirty="0"/>
        </a:p>
      </dsp:txBody>
      <dsp:txXfrm>
        <a:off x="68454" y="3015380"/>
        <a:ext cx="3648708" cy="1265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3CADA-36D5-4187-94F1-9A344C1FD6E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367AF-094C-4C00-9C93-D10FC095B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19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67AF-094C-4C00-9C93-D10FC095B9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97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67AF-094C-4C00-9C93-D10FC095B9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79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900059-C1FB-6BEE-506E-E955E17CD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7A7D4F8-8171-16FD-8B54-E6991CBE9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Lato Black" panose="020F0A02020204030203" pitchFamily="34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46349EF-E991-D22F-5239-D1F0E839E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8416" y="626537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8CE559-7C98-4B65-9F44-2CC4C35955FF}" type="datetimeFigureOut">
              <a:rPr lang="pl-PL" smtClean="0"/>
              <a:pPr/>
              <a:t>15.03.2023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F98291E-7060-EA21-0827-28E92F10B3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95" y="150522"/>
            <a:ext cx="4064209" cy="137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BE8AB5-C2BC-9A68-5D65-B8E95F313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EB91F2A-AC6C-D71D-DECD-8A9F0708E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Znak minus 6">
            <a:extLst>
              <a:ext uri="{FF2B5EF4-FFF2-40B4-BE49-F238E27FC236}">
                <a16:creationId xmlns:a16="http://schemas.microsoft.com/office/drawing/2014/main" id="{0B0D4D07-4244-2C03-8DFC-8FD9F8E4FB24}"/>
              </a:ext>
            </a:extLst>
          </p:cNvPr>
          <p:cNvSpPr/>
          <p:nvPr userDrawn="1"/>
        </p:nvSpPr>
        <p:spPr>
          <a:xfrm>
            <a:off x="796089" y="31352"/>
            <a:ext cx="84221" cy="1949116"/>
          </a:xfrm>
          <a:prstGeom prst="mathMinus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B7CD738-8085-A024-2353-3845824CD1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2" y="6016862"/>
            <a:ext cx="2026241" cy="68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2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972782E-1FDD-6F7E-E579-1FB1BF3F7A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859816F-2628-C0B9-5A64-C24C9CCA9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6D5DB94-DF28-A362-8A14-B1CADDF336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5249" y="889969"/>
            <a:ext cx="2026241" cy="68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4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982822-DCDA-5985-1D7C-3875EF4E7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C480F9-08AD-058D-A9BC-EA559A306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Lato" panose="020F0502020204030203" pitchFamily="34" charset="-18"/>
              </a:defRPr>
            </a:lvl2pPr>
            <a:lvl3pPr>
              <a:defRPr>
                <a:solidFill>
                  <a:schemeClr val="bg1"/>
                </a:solidFill>
                <a:latin typeface="Lato" panose="020F0502020204030203" pitchFamily="34" charset="-18"/>
              </a:defRPr>
            </a:lvl3pPr>
            <a:lvl4pPr>
              <a:defRPr>
                <a:solidFill>
                  <a:schemeClr val="bg1"/>
                </a:solidFill>
                <a:latin typeface="Lato" panose="020F0502020204030203" pitchFamily="34" charset="-18"/>
              </a:defRPr>
            </a:lvl4pPr>
            <a:lvl5pPr>
              <a:defRPr>
                <a:solidFill>
                  <a:schemeClr val="bg1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Znak minus 3">
            <a:extLst>
              <a:ext uri="{FF2B5EF4-FFF2-40B4-BE49-F238E27FC236}">
                <a16:creationId xmlns:a16="http://schemas.microsoft.com/office/drawing/2014/main" id="{9CB20826-5D27-2F78-49D1-0891A8067F70}"/>
              </a:ext>
            </a:extLst>
          </p:cNvPr>
          <p:cNvSpPr/>
          <p:nvPr userDrawn="1"/>
        </p:nvSpPr>
        <p:spPr>
          <a:xfrm>
            <a:off x="796089" y="31352"/>
            <a:ext cx="84221" cy="1949116"/>
          </a:xfrm>
          <a:prstGeom prst="mathMinus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5B1F1D8-C107-F864-22FC-1FA1BCA552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2" y="6016862"/>
            <a:ext cx="2026241" cy="68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37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63C64A-C569-49A9-6E8B-4416D86D9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B8990FB-EF4E-D46D-0C65-BD54AE793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7255BA2-1025-01D9-EC9F-A269D300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2" y="6016862"/>
            <a:ext cx="2026241" cy="68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90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10B90B-733D-5600-80FC-151916220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C3F2A7F-982E-79C7-2792-BB79313147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77172C4-197F-F82D-1C05-C653761EA8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Znak minus 8">
            <a:extLst>
              <a:ext uri="{FF2B5EF4-FFF2-40B4-BE49-F238E27FC236}">
                <a16:creationId xmlns:a16="http://schemas.microsoft.com/office/drawing/2014/main" id="{E233A0F3-3CB0-5B49-7614-7C4798397517}"/>
              </a:ext>
            </a:extLst>
          </p:cNvPr>
          <p:cNvSpPr/>
          <p:nvPr userDrawn="1"/>
        </p:nvSpPr>
        <p:spPr>
          <a:xfrm>
            <a:off x="796089" y="31352"/>
            <a:ext cx="84221" cy="1949116"/>
          </a:xfrm>
          <a:prstGeom prst="mathMinus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CFAF1DE-6017-8E1D-6F7F-82BFBA5013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2" y="6016862"/>
            <a:ext cx="2026241" cy="68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13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AE542F-7A51-D23B-1315-5B9F0A105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D36D38C-A89B-81C3-25AD-5C574927C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0E860C5-720D-A05B-0129-7F4B0C0C9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3A8B1DB-5BB8-D042-D2D8-4A5E87E272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E3B1F0C-4144-AB4E-60FB-C05E0CD212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Znak minus 9">
            <a:extLst>
              <a:ext uri="{FF2B5EF4-FFF2-40B4-BE49-F238E27FC236}">
                <a16:creationId xmlns:a16="http://schemas.microsoft.com/office/drawing/2014/main" id="{4C7D3C87-DCA1-804B-1347-5DDEB1A510EA}"/>
              </a:ext>
            </a:extLst>
          </p:cNvPr>
          <p:cNvSpPr/>
          <p:nvPr userDrawn="1"/>
        </p:nvSpPr>
        <p:spPr>
          <a:xfrm>
            <a:off x="796089" y="31352"/>
            <a:ext cx="84221" cy="1949116"/>
          </a:xfrm>
          <a:prstGeom prst="mathMinus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945E5D4A-8FD1-EA31-F805-8BD2AF0A43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2" y="6016862"/>
            <a:ext cx="2026241" cy="68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457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906A30-C0D4-CE5F-388B-F1F23BDC7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6" name="Znak minus 5">
            <a:extLst>
              <a:ext uri="{FF2B5EF4-FFF2-40B4-BE49-F238E27FC236}">
                <a16:creationId xmlns:a16="http://schemas.microsoft.com/office/drawing/2014/main" id="{4542E791-BD97-05BF-FD72-F5D03002B23D}"/>
              </a:ext>
            </a:extLst>
          </p:cNvPr>
          <p:cNvSpPr/>
          <p:nvPr userDrawn="1"/>
        </p:nvSpPr>
        <p:spPr>
          <a:xfrm>
            <a:off x="796089" y="31352"/>
            <a:ext cx="84221" cy="1949116"/>
          </a:xfrm>
          <a:prstGeom prst="mathMinus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578B675-D3CA-DC5E-8706-ABE7EC4B0C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2" y="6016862"/>
            <a:ext cx="2026241" cy="68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127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291130B-AF5F-E1FC-4789-BE8391DEC9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2" y="6016862"/>
            <a:ext cx="2026241" cy="68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18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3A9C65-82AF-CBC6-36F3-C76774383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028B59-9B42-7814-1F08-42EBA5289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000">
                <a:solidFill>
                  <a:schemeClr val="bg1"/>
                </a:solidFill>
                <a:latin typeface="+mn-lt"/>
              </a:defRPr>
            </a:lvl2pPr>
            <a:lvl3pPr>
              <a:defRPr sz="18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CF0E421-DC33-FDDF-6682-2C6169EE8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C244B6A-6F90-5CB3-7ED3-A4A28E2E19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2" y="6016862"/>
            <a:ext cx="2026241" cy="68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6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B01674-E6CE-9873-831D-C2CA4F166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FAEEAA1-47D6-B3D5-6F4C-9C88C271D7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76058B4-1DBE-0F34-38A1-822FDE755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C6F9E12-5D10-2135-DE50-FCB134A8AC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2" y="6016862"/>
            <a:ext cx="2026241" cy="68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09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42C7AF6-CFEC-23F6-AE3B-C9AFC78B4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9A8292B-56E1-7381-3696-D10D33D64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B1A6DD6-D990-6E7D-218D-84199CF101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CE559-7C98-4B65-9F44-2CC4C35955FF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9C7563F-8710-8372-40DC-F85833517A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0418BC9-F490-10B4-8EF3-B54440D205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ABCE2-ACB3-48B8-B869-016338C71763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590631FB-601A-F43E-7E11-E0F223DCA03F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Lato" panose="020F0502020204030203" pitchFamily="34" charset="-18"/>
            </a:endParaRPr>
          </a:p>
        </p:txBody>
      </p:sp>
      <p:pic>
        <p:nvPicPr>
          <p:cNvPr id="11" name="Obraz 10" descr="Obraz zawierający mapa&#10;&#10;Opis wygenerowany automatycznie">
            <a:extLst>
              <a:ext uri="{FF2B5EF4-FFF2-40B4-BE49-F238E27FC236}">
                <a16:creationId xmlns:a16="http://schemas.microsoft.com/office/drawing/2014/main" id="{AD557F72-8DE6-232C-5C9D-1AFBEF20DB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duotone>
              <a:srgbClr val="FFFF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4" t="1858" b="36026"/>
          <a:stretch/>
        </p:blipFill>
        <p:spPr>
          <a:xfrm rot="10800000">
            <a:off x="-2" y="13447"/>
            <a:ext cx="12191999" cy="68580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7917FE49-8682-8B1F-AC15-BBFF0B8AE9B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7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677567-C97E-AA40-5292-AE6002845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3305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+mn-lt"/>
              </a:rPr>
              <a:t>Energia Bałtyku –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 rozwój sektora morskiej energetyki wiatrowej w Polsce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C67721C-B712-88D6-F89C-34876CD6D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379" y="5548544"/>
            <a:ext cx="9144000" cy="1014974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panose="020B0604020202020204" pitchFamily="34" charset="0"/>
              </a:rPr>
              <a:t>Agata Święcka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panose="020B0604020202020204" pitchFamily="34" charset="0"/>
              </a:rPr>
              <a:t>Naczelniczka Wydziału Morskiej Energetyki Wiatrowej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panose="020B0604020202020204" pitchFamily="34" charset="0"/>
              </a:rPr>
              <a:t>Departament Odnawialnych Źródeł Energii</a:t>
            </a:r>
          </a:p>
        </p:txBody>
      </p:sp>
    </p:spTree>
    <p:extLst>
      <p:ext uri="{BB962C8B-B14F-4D97-AF65-F5344CB8AC3E}">
        <p14:creationId xmlns:p14="http://schemas.microsoft.com/office/powerpoint/2010/main" val="2069552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5FC1CC-E5A3-C9DA-6EB0-AF39CC88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Działania usprawniające realizację projektów MFW</a:t>
            </a:r>
            <a:endParaRPr lang="en-US" sz="3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4D9D2E-4DBC-993F-DC64-1866DD9F2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494"/>
            <a:ext cx="10515600" cy="4679759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800" dirty="0">
                <a:effectLst/>
              </a:rPr>
              <a:t>Ustawa z dnia 15 grudnia 2022 r. o szczególnej ochronie niektórych odbiorców paliw gazowych w 2023 r. w związku z sytuacją na rynku gazu (Dz. U. poz. 2687) :</a:t>
            </a:r>
          </a:p>
          <a:p>
            <a:pPr lvl="1">
              <a:lnSpc>
                <a:spcPct val="115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l-PL" sz="1800" dirty="0">
                <a:effectLst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doprecyzowanie terminu waloryzacji</a:t>
            </a:r>
          </a:p>
          <a:p>
            <a:pPr lvl="1">
              <a:lnSpc>
                <a:spcPct val="115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l-PL" sz="1800" dirty="0">
                <a:effectLst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umożliwienie rozliczania przyznanego wsparcia w całości lub części w euro</a:t>
            </a:r>
          </a:p>
          <a:p>
            <a:pPr lvl="1">
              <a:lnSpc>
                <a:spcPct val="115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l-PL" sz="1800" dirty="0">
                <a:effectLst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skorelowanie terminu PSZW z okresem żywotności projektu (30 lat).</a:t>
            </a:r>
          </a:p>
          <a:p>
            <a:pPr lvl="1">
              <a:lnSpc>
                <a:spcPct val="115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l-PL" sz="1800" dirty="0">
                <a:effectLst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wyłączenie lądowej części zespołu urządzeń do wyprowadzania mocy z obowiązku certyfikacji</a:t>
            </a:r>
          </a:p>
          <a:p>
            <a:pPr lvl="1">
              <a:lnSpc>
                <a:spcPct val="115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l-PL" sz="1800" dirty="0">
                <a:effectLst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wyłączenie konieczności uzyskania pozwolenia wodnoprawnego dla kabli wyprowadzających moc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800" dirty="0">
                <a:effectLst/>
              </a:rPr>
              <a:t>W projekcie ustawy o zmianie ustawy o odnawialnych źródłach energii oraz niektórych innych ustaw (UC99) zaproponowano przepisy zwiększające wolumen aukcji offshore z obecnych 5 GW do maksymalnie 12 GW</a:t>
            </a:r>
            <a:endParaRPr lang="en-US" sz="180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945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9CBC38-345E-AACC-0E6E-5B9D1201E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88" y="149224"/>
            <a:ext cx="3932237" cy="1069975"/>
          </a:xfrm>
        </p:spPr>
        <p:txBody>
          <a:bodyPr/>
          <a:lstStyle/>
          <a:p>
            <a:r>
              <a:rPr lang="pl-PL" dirty="0">
                <a:latin typeface="+mn-lt"/>
              </a:rPr>
              <a:t>Działania </a:t>
            </a:r>
            <a:r>
              <a:rPr lang="pl-PL" dirty="0" err="1">
                <a:latin typeface="+mn-lt"/>
              </a:rPr>
              <a:t>pozalegislacyjne</a:t>
            </a:r>
            <a:endParaRPr lang="en-US" dirty="0">
              <a:latin typeface="+mn-lt"/>
            </a:endParaRPr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771B294A-2273-1FA8-60D5-FD44483307C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1" b="5141"/>
          <a:stretch>
            <a:fillRect/>
          </a:stretch>
        </p:blipFill>
        <p:spPr/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220D42-CF7D-00B1-81E0-24F5491D9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04950"/>
            <a:ext cx="3932237" cy="436403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1 lipca 2020 r. - list intencyjny </a:t>
            </a:r>
            <a:br>
              <a:rPr lang="pl-PL" dirty="0"/>
            </a:br>
            <a:r>
              <a:rPr lang="pl-PL" dirty="0"/>
              <a:t>o współpracy w zakresie rozwoju morskiej energetyki wiatrowej w Polsce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15 września 2021 r. - Porozumienie sektorowe na rzecz rozwoju morskiej energetyki wiatrowej w Polsce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przedstawiciele administracji rządowej, sektora morskiej energetyki wiatrowej, w tym przemysłu, usług, nauki i organizacji otoczenia biznesu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252 podmioty</a:t>
            </a:r>
          </a:p>
          <a:p>
            <a:endParaRPr lang="pl-P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02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AA57EC6D-731D-760A-0C96-4319D4749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l-PL" dirty="0">
                <a:latin typeface="+mn-lt"/>
              </a:rPr>
              <a:t>Dziękuję za uwagę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8770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10FBAF-C379-B0A8-70B3-3D8FD7885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Morska energetyka wiatrowa w Polsce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62344EA-2596-2735-8A9E-0FC925EE9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Pierwsze pozwolenia lokalizacyjne dla morskich farm wiatrowych - 2012-2013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pl-PL" sz="2000" dirty="0"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Ustawa z dnia 17 grudnia 2020 r. o promowaniu wytwarzania energii elektrycznej </a:t>
            </a:r>
            <a:br>
              <a:rPr lang="pl-PL" sz="20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w morskich farmach wiatrowych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pl-PL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latin typeface="+mn-lt"/>
              </a:rPr>
              <a:t>2 lutego 2021 r. Rada Ministrów zatwierdziła „Politykę energetyczną Polski do 2040 r.” </a:t>
            </a:r>
          </a:p>
          <a:p>
            <a:pPr lvl="1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latin typeface="+mn-lt"/>
              </a:rPr>
              <a:t>5,9 GW mocy do 2030 roku – 13%</a:t>
            </a:r>
          </a:p>
          <a:p>
            <a:pPr lvl="1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latin typeface="+mn-lt"/>
              </a:rPr>
              <a:t>do 11 GW mocy do 2040 roku – 19%</a:t>
            </a:r>
          </a:p>
        </p:txBody>
      </p:sp>
    </p:spTree>
    <p:extLst>
      <p:ext uri="{BB962C8B-B14F-4D97-AF65-F5344CB8AC3E}">
        <p14:creationId xmlns:p14="http://schemas.microsoft.com/office/powerpoint/2010/main" val="4255451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D6BFAF5-6EBB-46E9-C696-282C773E2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/>
        </p:blipFill>
        <p:spPr>
          <a:xfrm>
            <a:off x="-305597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EEE9B66-C8C9-268E-DE3C-D10A0E440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5116" y="1195196"/>
            <a:ext cx="3822189" cy="2848444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Rozporządzenie Rady Ministrów z dnia 14 kwietnia 2021 r. w sprawie przyjęcia planu zagospodarowania przestrzennego morskich wód wewnętrznych, morza terytorialnego 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i wyłącznej strefy ekonomicznej w skali 1:200 000 (Dz. U. z 2021 r. poz. 935)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ECF36B1-8D52-23B8-12C0-ECC45BD3C370}"/>
              </a:ext>
            </a:extLst>
          </p:cNvPr>
          <p:cNvSpPr/>
          <p:nvPr/>
        </p:nvSpPr>
        <p:spPr>
          <a:xfrm flipH="1">
            <a:off x="994290" y="4110360"/>
            <a:ext cx="17150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1400" b="1" cap="none" spc="0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effectLst/>
              </a:rPr>
              <a:t>Ławica</a:t>
            </a:r>
            <a:r>
              <a:rPr lang="pl-PL" sz="5400" b="1" cap="none" spc="0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effectLst/>
              </a:rPr>
              <a:t> </a:t>
            </a:r>
            <a:r>
              <a:rPr lang="pl-PL" sz="1400" b="1" cap="none" spc="0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effectLst/>
              </a:rPr>
              <a:t>Odrzana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B75D75D7-7942-ACA3-2757-F004C2BBEC09}"/>
              </a:ext>
            </a:extLst>
          </p:cNvPr>
          <p:cNvSpPr/>
          <p:nvPr/>
        </p:nvSpPr>
        <p:spPr>
          <a:xfrm>
            <a:off x="4176365" y="2629983"/>
            <a:ext cx="1497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1400" b="1" cap="none" spc="0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effectLst/>
              </a:rPr>
              <a:t>Ławica</a:t>
            </a:r>
            <a:r>
              <a:rPr lang="pl-PL" sz="5400" b="1" cap="none" spc="0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effectLst/>
              </a:rPr>
              <a:t> </a:t>
            </a:r>
            <a:r>
              <a:rPr lang="pl-PL" sz="1400" b="1" cap="none" spc="0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effectLst/>
              </a:rPr>
              <a:t>Słupska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30879B52-A1C8-1516-DB32-B3D538E2E621}"/>
              </a:ext>
            </a:extLst>
          </p:cNvPr>
          <p:cNvSpPr/>
          <p:nvPr/>
        </p:nvSpPr>
        <p:spPr>
          <a:xfrm>
            <a:off x="4942069" y="1195196"/>
            <a:ext cx="1673856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1400" b="1" cap="none" spc="0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effectLst/>
              </a:rPr>
              <a:t>Ławica</a:t>
            </a:r>
            <a:r>
              <a:rPr lang="pl-PL" sz="5400" b="1" cap="none" spc="0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effectLst/>
              </a:rPr>
              <a:t> </a:t>
            </a:r>
            <a:r>
              <a:rPr lang="pl-PL" sz="1400" b="1" cap="none" spc="0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effectLst/>
              </a:rPr>
              <a:t>Środkowa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0A1A77E5-19E3-83B8-BE9D-07C76DA6E815}"/>
              </a:ext>
            </a:extLst>
          </p:cNvPr>
          <p:cNvCxnSpPr>
            <a:cxnSpLocks/>
          </p:cNvCxnSpPr>
          <p:nvPr/>
        </p:nvCxnSpPr>
        <p:spPr>
          <a:xfrm>
            <a:off x="8165116" y="5870688"/>
            <a:ext cx="36398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CE6C4FDF-DB27-CC0B-C1A3-06A248DFA91E}"/>
              </a:ext>
            </a:extLst>
          </p:cNvPr>
          <p:cNvCxnSpPr/>
          <p:nvPr/>
        </p:nvCxnSpPr>
        <p:spPr>
          <a:xfrm>
            <a:off x="8165116" y="5514178"/>
            <a:ext cx="363984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>
            <a:extLst>
              <a:ext uri="{FF2B5EF4-FFF2-40B4-BE49-F238E27FC236}">
                <a16:creationId xmlns:a16="http://schemas.microsoft.com/office/drawing/2014/main" id="{86BE5F94-7436-A258-1449-4B0E783EEF83}"/>
              </a:ext>
            </a:extLst>
          </p:cNvPr>
          <p:cNvSpPr/>
          <p:nvPr/>
        </p:nvSpPr>
        <p:spPr>
          <a:xfrm>
            <a:off x="8658508" y="5343421"/>
            <a:ext cx="231505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1600" b="1" cap="none" spc="0" dirty="0">
                <a:solidFill>
                  <a:schemeClr val="bg2">
                    <a:lumMod val="75000"/>
                  </a:schemeClr>
                </a:solidFill>
                <a:effectLst/>
              </a:rPr>
              <a:t>I faza systemu wsparcia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1B2A24C6-375A-54A7-D071-E187108AF700}"/>
              </a:ext>
            </a:extLst>
          </p:cNvPr>
          <p:cNvSpPr/>
          <p:nvPr/>
        </p:nvSpPr>
        <p:spPr>
          <a:xfrm>
            <a:off x="8658508" y="5701411"/>
            <a:ext cx="323357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1600" b="1" cap="none" spc="0" dirty="0">
                <a:solidFill>
                  <a:schemeClr val="bg2">
                    <a:lumMod val="75000"/>
                  </a:schemeClr>
                </a:solidFill>
                <a:effectLst/>
              </a:rPr>
              <a:t>II faza systemu wsparcia (z PSZW)</a:t>
            </a:r>
          </a:p>
        </p:txBody>
      </p:sp>
      <p:sp>
        <p:nvSpPr>
          <p:cNvPr id="15" name="Tytuł 1">
            <a:extLst>
              <a:ext uri="{FF2B5EF4-FFF2-40B4-BE49-F238E27FC236}">
                <a16:creationId xmlns:a16="http://schemas.microsoft.com/office/drawing/2014/main" id="{B9B23E6B-E2AF-3B30-9C03-93B10E989058}"/>
              </a:ext>
            </a:extLst>
          </p:cNvPr>
          <p:cNvSpPr txBox="1">
            <a:spLocks/>
          </p:cNvSpPr>
          <p:nvPr/>
        </p:nvSpPr>
        <p:spPr>
          <a:xfrm>
            <a:off x="628180" y="0"/>
            <a:ext cx="6588282" cy="8470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pl-PL" sz="2500" dirty="0">
                <a:solidFill>
                  <a:srgbClr val="002060"/>
                </a:solidFill>
              </a:rPr>
              <a:t>Morskie farmy wiatrowe w Polsce  – obszary</a:t>
            </a: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6448D895-A9F0-6E60-F291-049B638B6453}"/>
              </a:ext>
            </a:extLst>
          </p:cNvPr>
          <p:cNvCxnSpPr>
            <a:cxnSpLocks/>
          </p:cNvCxnSpPr>
          <p:nvPr/>
        </p:nvCxnSpPr>
        <p:spPr>
          <a:xfrm>
            <a:off x="8173321" y="6228678"/>
            <a:ext cx="363984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EB58EF12-DD40-F3D9-4577-2D9DBE297ED9}"/>
              </a:ext>
            </a:extLst>
          </p:cNvPr>
          <p:cNvSpPr txBox="1"/>
          <p:nvPr/>
        </p:nvSpPr>
        <p:spPr>
          <a:xfrm>
            <a:off x="-262192" y="6568821"/>
            <a:ext cx="3275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/>
              <a:t>Źródło: opracowanie własne na podstawie SIPAM</a:t>
            </a:r>
            <a:endParaRPr lang="en-US" sz="1100" dirty="0"/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1EC9945C-BC27-115C-6922-E26DC139C951}"/>
              </a:ext>
            </a:extLst>
          </p:cNvPr>
          <p:cNvSpPr/>
          <p:nvPr/>
        </p:nvSpPr>
        <p:spPr>
          <a:xfrm>
            <a:off x="8658508" y="6059401"/>
            <a:ext cx="233910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1600" b="1" cap="none" spc="0" dirty="0">
                <a:solidFill>
                  <a:schemeClr val="bg2">
                    <a:lumMod val="75000"/>
                  </a:schemeClr>
                </a:solidFill>
                <a:effectLst/>
              </a:rPr>
              <a:t>II faza systemu wsparcia</a:t>
            </a:r>
          </a:p>
        </p:txBody>
      </p:sp>
    </p:spTree>
    <p:extLst>
      <p:ext uri="{BB962C8B-B14F-4D97-AF65-F5344CB8AC3E}">
        <p14:creationId xmlns:p14="http://schemas.microsoft.com/office/powerpoint/2010/main" val="3978154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48353C-84D3-7A2B-9C82-C2F58DD87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Fazy systemu wsparcia</a:t>
            </a:r>
            <a:endParaRPr lang="en-US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D84688A1-C80A-92D6-1215-480292E515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5271368"/>
              </p:ext>
            </p:extLst>
          </p:nvPr>
        </p:nvGraphicFramePr>
        <p:xfrm>
          <a:off x="838200" y="154320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5585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3713C064-3296-4103-513B-7A6A72C22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575591" cy="1600200"/>
          </a:xfrm>
        </p:spPr>
        <p:txBody>
          <a:bodyPr>
            <a:normAutofit/>
          </a:bodyPr>
          <a:lstStyle/>
          <a:p>
            <a:br>
              <a:rPr lang="pl-PL" dirty="0"/>
            </a:br>
            <a:br>
              <a:rPr lang="pl-PL" dirty="0"/>
            </a:br>
            <a:endParaRPr lang="en-US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EA3341F2-4A38-15D0-2B1D-773C61597C7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2812" y="196645"/>
            <a:ext cx="5072575" cy="6440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511E16F9-78E2-5C93-12A1-DE5A414F8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3" y="266330"/>
            <a:ext cx="4978261" cy="5505205"/>
          </a:xfrm>
        </p:spPr>
        <p:txBody>
          <a:bodyPr>
            <a:normAutofit/>
          </a:bodyPr>
          <a:lstStyle/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Rozporządzenie Ministra Klimatu i Środowiska </a:t>
            </a:r>
            <a:br>
              <a:rPr lang="pl-PL" dirty="0"/>
            </a:br>
            <a:r>
              <a:rPr lang="pl-PL" dirty="0"/>
              <a:t>z dnia 30 marca 2021 r. w sprawie ceny maksymalnej za energię elektryczną wytworzoną w morskiej farmie wiatrowej i wprowadzoną do sieci w złotych za 1 MWh, będącą podstawą rozliczenia prawa do pokrycia ujemnego salda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lvl="2"/>
            <a:r>
              <a:rPr lang="pl-PL" sz="2800" dirty="0">
                <a:solidFill>
                  <a:schemeClr val="bg1"/>
                </a:solidFill>
              </a:rPr>
              <a:t>319.60 zł/MWh</a:t>
            </a:r>
          </a:p>
          <a:p>
            <a:pPr lvl="2"/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Wsparcie na 25 lat od pierwszego wprowadzenia energii elektrycznej do sieci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Model oparty na koncepcji dwustronnego kontraktu różnicowego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Decyzja KE (SA.55940 2021/N) z 20 maja 2021 r.</a:t>
            </a:r>
          </a:p>
        </p:txBody>
      </p:sp>
    </p:spTree>
    <p:extLst>
      <p:ext uri="{BB962C8B-B14F-4D97-AF65-F5344CB8AC3E}">
        <p14:creationId xmlns:p14="http://schemas.microsoft.com/office/powerpoint/2010/main" val="594755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D9EB15-212C-D1B9-46B0-F9A999B1A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49" y="281352"/>
            <a:ext cx="3932237" cy="942033"/>
          </a:xfrm>
        </p:spPr>
        <p:txBody>
          <a:bodyPr/>
          <a:lstStyle/>
          <a:p>
            <a:r>
              <a:rPr lang="pl-PL" dirty="0"/>
              <a:t>Faza I</a:t>
            </a:r>
            <a:endParaRPr lang="en-US" dirty="0"/>
          </a:p>
        </p:txBody>
      </p:sp>
      <p:pic>
        <p:nvPicPr>
          <p:cNvPr id="6" name="Symbol zastępczy obrazu 5" descr="Obraz zawierający mapa&#10;&#10;Opis wygenerowany automatycznie">
            <a:extLst>
              <a:ext uri="{FF2B5EF4-FFF2-40B4-BE49-F238E27FC236}">
                <a16:creationId xmlns:a16="http://schemas.microsoft.com/office/drawing/2014/main" id="{8E873665-E23C-D9E6-64A2-85F40080D3F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692" y="1789296"/>
            <a:ext cx="6251123" cy="3394458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0DF2AA54-5A25-FDC7-E607-B4B3C03545A7}"/>
              </a:ext>
            </a:extLst>
          </p:cNvPr>
          <p:cNvSpPr/>
          <p:nvPr/>
        </p:nvSpPr>
        <p:spPr>
          <a:xfrm>
            <a:off x="6460458" y="2615642"/>
            <a:ext cx="31611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E92139E4-E575-4FAB-C6A5-D3032B1A8400}"/>
              </a:ext>
            </a:extLst>
          </p:cNvPr>
          <p:cNvSpPr/>
          <p:nvPr/>
        </p:nvSpPr>
        <p:spPr>
          <a:xfrm>
            <a:off x="7044685" y="2727849"/>
            <a:ext cx="31611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0690E385-4E73-BF76-7A93-03183BBD66FC}"/>
              </a:ext>
            </a:extLst>
          </p:cNvPr>
          <p:cNvSpPr/>
          <p:nvPr/>
        </p:nvSpPr>
        <p:spPr>
          <a:xfrm>
            <a:off x="7470856" y="2727849"/>
            <a:ext cx="31611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71D6EA9-1C89-A188-1180-CE0872816EE2}"/>
              </a:ext>
            </a:extLst>
          </p:cNvPr>
          <p:cNvSpPr/>
          <p:nvPr/>
        </p:nvSpPr>
        <p:spPr>
          <a:xfrm>
            <a:off x="8049773" y="3059668"/>
            <a:ext cx="31611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CB6FD570-8B80-E51D-0534-44EB93C1DFC5}"/>
              </a:ext>
            </a:extLst>
          </p:cNvPr>
          <p:cNvSpPr/>
          <p:nvPr/>
        </p:nvSpPr>
        <p:spPr>
          <a:xfrm>
            <a:off x="8365885" y="2815325"/>
            <a:ext cx="31611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9E0DACB7-61C9-68B7-E74E-CB76E052BBA8}"/>
              </a:ext>
            </a:extLst>
          </p:cNvPr>
          <p:cNvSpPr/>
          <p:nvPr/>
        </p:nvSpPr>
        <p:spPr>
          <a:xfrm>
            <a:off x="8805128" y="2874108"/>
            <a:ext cx="31611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875DE466-899D-99BB-3A07-C61088B3393F}"/>
              </a:ext>
            </a:extLst>
          </p:cNvPr>
          <p:cNvSpPr/>
          <p:nvPr/>
        </p:nvSpPr>
        <p:spPr>
          <a:xfrm>
            <a:off x="9700672" y="2727849"/>
            <a:ext cx="31611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</a:t>
            </a:r>
          </a:p>
        </p:txBody>
      </p:sp>
      <p:graphicFrame>
        <p:nvGraphicFramePr>
          <p:cNvPr id="14" name="Tabela 14">
            <a:extLst>
              <a:ext uri="{FF2B5EF4-FFF2-40B4-BE49-F238E27FC236}">
                <a16:creationId xmlns:a16="http://schemas.microsoft.com/office/drawing/2014/main" id="{BEBD253D-722E-AB8E-5134-C1955EEC76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406578"/>
              </p:ext>
            </p:extLst>
          </p:nvPr>
        </p:nvGraphicFramePr>
        <p:xfrm>
          <a:off x="350446" y="1223385"/>
          <a:ext cx="4866540" cy="45262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22794">
                  <a:extLst>
                    <a:ext uri="{9D8B030D-6E8A-4147-A177-3AD203B41FA5}">
                      <a16:colId xmlns:a16="http://schemas.microsoft.com/office/drawing/2014/main" val="2542013802"/>
                    </a:ext>
                  </a:extLst>
                </a:gridCol>
                <a:gridCol w="1406769">
                  <a:extLst>
                    <a:ext uri="{9D8B030D-6E8A-4147-A177-3AD203B41FA5}">
                      <a16:colId xmlns:a16="http://schemas.microsoft.com/office/drawing/2014/main" val="1721026927"/>
                    </a:ext>
                  </a:extLst>
                </a:gridCol>
                <a:gridCol w="703707">
                  <a:extLst>
                    <a:ext uri="{9D8B030D-6E8A-4147-A177-3AD203B41FA5}">
                      <a16:colId xmlns:a16="http://schemas.microsoft.com/office/drawing/2014/main" val="1799642223"/>
                    </a:ext>
                  </a:extLst>
                </a:gridCol>
                <a:gridCol w="811090">
                  <a:extLst>
                    <a:ext uri="{9D8B030D-6E8A-4147-A177-3AD203B41FA5}">
                      <a16:colId xmlns:a16="http://schemas.microsoft.com/office/drawing/2014/main" val="3280962702"/>
                    </a:ext>
                  </a:extLst>
                </a:gridCol>
                <a:gridCol w="811090">
                  <a:extLst>
                    <a:ext uri="{9D8B030D-6E8A-4147-A177-3AD203B41FA5}">
                      <a16:colId xmlns:a16="http://schemas.microsoft.com/office/drawing/2014/main" val="4100239869"/>
                    </a:ext>
                  </a:extLst>
                </a:gridCol>
                <a:gridCol w="811090">
                  <a:extLst>
                    <a:ext uri="{9D8B030D-6E8A-4147-A177-3AD203B41FA5}">
                      <a16:colId xmlns:a16="http://schemas.microsoft.com/office/drawing/2014/main" val="1982400493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852" marR="93852" marT="13035" marB="0"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MFW</a:t>
                      </a:r>
                      <a:endParaRPr lang="en-GB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Inwestor</a:t>
                      </a:r>
                      <a:endParaRPr lang="pl-PL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Inwestor-Partner</a:t>
                      </a:r>
                      <a:endParaRPr lang="pl-PL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b="1" u="none" strike="noStrike" dirty="0">
                          <a:effectLst/>
                        </a:rPr>
                        <a:t>M</a:t>
                      </a:r>
                      <a:r>
                        <a:rPr lang="en-GB" sz="900" b="1" u="none" strike="noStrike" dirty="0" err="1">
                          <a:effectLst/>
                        </a:rPr>
                        <a:t>oc</a:t>
                      </a:r>
                      <a:endParaRPr lang="en-GB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852" marR="93852" marT="13035" marB="0"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b="1" u="none" strike="noStrike" dirty="0">
                          <a:effectLst/>
                        </a:rPr>
                        <a:t>Odległość od brzegu</a:t>
                      </a:r>
                      <a:endParaRPr lang="en-GB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852" marR="93852" marT="13035" marB="0" anchor="ctr"/>
                </a:tc>
                <a:extLst>
                  <a:ext uri="{0D108BD9-81ED-4DB2-BD59-A6C34878D82A}">
                    <a16:rowId xmlns:a16="http://schemas.microsoft.com/office/drawing/2014/main" val="365664437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</a:t>
                      </a:r>
                      <a:endParaRPr lang="en-GB" sz="11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3852" marR="93852" marT="13035" marB="0"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u="none" strike="noStrike" dirty="0">
                          <a:effectLst/>
                          <a:latin typeface="+mn-lt"/>
                        </a:rPr>
                        <a:t>Baltic Trade and Invest Sp. z </a:t>
                      </a:r>
                      <a:r>
                        <a:rPr lang="en-GB" sz="900" b="1" u="none" strike="noStrike" dirty="0" err="1">
                          <a:effectLst/>
                          <a:latin typeface="+mn-lt"/>
                        </a:rPr>
                        <a:t>o.o.</a:t>
                      </a:r>
                      <a:endParaRPr lang="en-GB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RWE </a:t>
                      </a:r>
                      <a:r>
                        <a:rPr lang="pl-PL" sz="900" b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Renewables</a:t>
                      </a:r>
                      <a:r>
                        <a:rPr lang="pl-PL" sz="9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(100%)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u="none" strike="noStrike" dirty="0">
                          <a:effectLst/>
                          <a:latin typeface="+mn-lt"/>
                        </a:rPr>
                        <a:t>350 MW</a:t>
                      </a:r>
                      <a:endParaRPr lang="en-GB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93852" marR="93852" marT="13035" marB="0"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b="1" u="none" strike="noStrike" dirty="0">
                          <a:effectLst/>
                          <a:latin typeface="+mn-lt"/>
                        </a:rPr>
                        <a:t>50 km</a:t>
                      </a:r>
                      <a:endParaRPr lang="en-GB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93852" marR="93852" marT="13035" marB="0" anchor="ctr"/>
                </a:tc>
                <a:extLst>
                  <a:ext uri="{0D108BD9-81ED-4DB2-BD59-A6C34878D82A}">
                    <a16:rowId xmlns:a16="http://schemas.microsoft.com/office/drawing/2014/main" val="2522088677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</a:t>
                      </a:r>
                    </a:p>
                  </a:txBody>
                  <a:tcPr marL="93852" marR="93852" marT="13035" marB="0"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b="1" u="none" strike="noStrike" dirty="0">
                          <a:effectLst/>
                          <a:latin typeface="+mn-lt"/>
                        </a:rPr>
                        <a:t>MFW Bałtyk II Sp. z o.o.</a:t>
                      </a:r>
                      <a:endParaRPr lang="pl-PL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Polenergia</a:t>
                      </a:r>
                      <a:r>
                        <a:rPr lang="pl-PL" sz="9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(50%)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Equinor</a:t>
                      </a:r>
                      <a:r>
                        <a:rPr lang="pl-PL" sz="9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br>
                        <a:rPr lang="pl-PL" sz="9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9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(50%)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b="1" u="none" strike="noStrike" dirty="0">
                          <a:effectLst/>
                          <a:latin typeface="+mn-lt"/>
                        </a:rPr>
                        <a:t>720 MW</a:t>
                      </a:r>
                      <a:endParaRPr lang="pl-PL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93852" marR="93852" marT="13035" marB="0"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b="1" u="none" strike="noStrike" dirty="0">
                          <a:effectLst/>
                          <a:latin typeface="+mn-lt"/>
                        </a:rPr>
                        <a:t>22 km</a:t>
                      </a:r>
                      <a:endParaRPr lang="pl-PL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93852" marR="93852" marT="13035" marB="0" anchor="ctr"/>
                </a:tc>
                <a:extLst>
                  <a:ext uri="{0D108BD9-81ED-4DB2-BD59-A6C34878D82A}">
                    <a16:rowId xmlns:a16="http://schemas.microsoft.com/office/drawing/2014/main" val="117606896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</a:t>
                      </a:r>
                      <a:endParaRPr lang="en-GB" sz="11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3852" marR="93852" marT="13035" marB="0"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u="none" strike="noStrike" dirty="0" err="1">
                          <a:effectLst/>
                          <a:latin typeface="+mn-lt"/>
                        </a:rPr>
                        <a:t>Elektrownia</a:t>
                      </a:r>
                      <a:r>
                        <a:rPr lang="en-GB" sz="9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900" b="1" u="none" strike="noStrike" dirty="0" err="1">
                          <a:effectLst/>
                          <a:latin typeface="+mn-lt"/>
                        </a:rPr>
                        <a:t>Wiatrowa</a:t>
                      </a:r>
                      <a:r>
                        <a:rPr lang="en-GB" sz="9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900" b="1" u="none" strike="noStrike" dirty="0" err="1">
                          <a:effectLst/>
                          <a:latin typeface="+mn-lt"/>
                        </a:rPr>
                        <a:t>Baltica</a:t>
                      </a:r>
                      <a:r>
                        <a:rPr lang="en-GB" sz="900" b="1" u="none" strike="noStrike" dirty="0">
                          <a:effectLst/>
                          <a:latin typeface="+mn-lt"/>
                        </a:rPr>
                        <a:t> - 2 </a:t>
                      </a:r>
                      <a:r>
                        <a:rPr lang="en-GB" sz="900" b="1" u="none" strike="noStrike" dirty="0" err="1">
                          <a:effectLst/>
                          <a:latin typeface="+mn-lt"/>
                        </a:rPr>
                        <a:t>spółka</a:t>
                      </a:r>
                      <a:r>
                        <a:rPr lang="en-GB" sz="900" b="1" u="none" strike="noStrike" dirty="0">
                          <a:effectLst/>
                          <a:latin typeface="+mn-lt"/>
                        </a:rPr>
                        <a:t> z </a:t>
                      </a:r>
                      <a:r>
                        <a:rPr lang="en-GB" sz="900" b="1" u="none" strike="noStrike" dirty="0" err="1">
                          <a:effectLst/>
                          <a:latin typeface="+mn-lt"/>
                        </a:rPr>
                        <a:t>o.o.</a:t>
                      </a:r>
                      <a:endParaRPr lang="en-GB" sz="900" b="1" u="none" strike="noStrike" dirty="0">
                        <a:effectLst/>
                        <a:latin typeface="+mn-lt"/>
                      </a:endParaRP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GB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b="1" u="none" strike="noStrike" dirty="0">
                          <a:effectLst/>
                          <a:latin typeface="+mn-lt"/>
                        </a:rPr>
                        <a:t>PGE </a:t>
                      </a:r>
                      <a:r>
                        <a:rPr lang="pl-PL" sz="900" b="1" u="none" strike="noStrike" dirty="0" err="1">
                          <a:effectLst/>
                          <a:latin typeface="+mn-lt"/>
                        </a:rPr>
                        <a:t>Baltica</a:t>
                      </a:r>
                      <a:r>
                        <a:rPr lang="pl-PL" sz="900" b="1" u="none" strike="noStrike" dirty="0">
                          <a:effectLst/>
                          <a:latin typeface="+mn-lt"/>
                        </a:rPr>
                        <a:t> (50%)</a:t>
                      </a:r>
                      <a:endParaRPr lang="pl-PL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93852" marR="93852" marT="13035" marB="0"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b="1" u="none" strike="noStrike" dirty="0" err="1">
                          <a:effectLst/>
                          <a:latin typeface="+mn-lt"/>
                        </a:rPr>
                        <a:t>Orsted</a:t>
                      </a:r>
                      <a:r>
                        <a:rPr lang="pl-PL" sz="900" b="1" u="none" strike="noStrike" dirty="0">
                          <a:effectLst/>
                          <a:latin typeface="+mn-lt"/>
                        </a:rPr>
                        <a:t> (50%)</a:t>
                      </a:r>
                      <a:endParaRPr lang="pl-PL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93852" marR="93852" marT="13035" marB="0"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b="1" u="none" strike="noStrike" dirty="0">
                          <a:effectLst/>
                          <a:latin typeface="+mn-lt"/>
                        </a:rPr>
                        <a:t> 1498  MW</a:t>
                      </a:r>
                      <a:endParaRPr lang="pl-PL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93852" marR="93852" marT="13035" marB="0"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b="1" u="none" strike="noStrike" dirty="0">
                          <a:effectLst/>
                          <a:latin typeface="+mn-lt"/>
                        </a:rPr>
                        <a:t>40 km</a:t>
                      </a:r>
                      <a:endParaRPr lang="pl-PL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93852" marR="93852" marT="13035" marB="0" anchor="ctr"/>
                </a:tc>
                <a:extLst>
                  <a:ext uri="{0D108BD9-81ED-4DB2-BD59-A6C34878D82A}">
                    <a16:rowId xmlns:a16="http://schemas.microsoft.com/office/drawing/2014/main" val="2257362278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</a:t>
                      </a:r>
                      <a:endParaRPr lang="pl-PL" sz="11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3852" marR="93852" marT="13035" marB="0"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b="1" u="none" strike="noStrike" dirty="0">
                          <a:effectLst/>
                          <a:latin typeface="+mn-lt"/>
                        </a:rPr>
                        <a:t>MFW Bałtyk III Sp. z o.o.</a:t>
                      </a:r>
                      <a:endParaRPr lang="pl-PL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Polenergia (50%)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Equinor</a:t>
                      </a:r>
                      <a:br>
                        <a:rPr lang="pl-PL" sz="9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9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(50%)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b="1" u="none" strike="noStrike">
                          <a:effectLst/>
                          <a:latin typeface="+mn-lt"/>
                        </a:rPr>
                        <a:t>720 MW</a:t>
                      </a:r>
                      <a:endParaRPr lang="pl-PL" sz="900" b="1" i="0" u="none" strike="noStrike">
                        <a:effectLst/>
                        <a:latin typeface="+mn-lt"/>
                      </a:endParaRPr>
                    </a:p>
                  </a:txBody>
                  <a:tcPr marL="93852" marR="93852" marT="13035" marB="0"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b="1" u="none" strike="noStrike" dirty="0">
                          <a:effectLst/>
                          <a:latin typeface="+mn-lt"/>
                        </a:rPr>
                        <a:t>22 km</a:t>
                      </a:r>
                      <a:endParaRPr lang="pl-PL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93852" marR="93852" marT="13035" marB="0" anchor="ctr"/>
                </a:tc>
                <a:extLst>
                  <a:ext uri="{0D108BD9-81ED-4DB2-BD59-A6C34878D82A}">
                    <a16:rowId xmlns:a16="http://schemas.microsoft.com/office/drawing/2014/main" val="288856440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</a:t>
                      </a:r>
                      <a:endParaRPr lang="pl-PL" sz="11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3852" marR="93852" marT="13035" marB="0"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b="1" u="none" strike="noStrike" dirty="0">
                          <a:effectLst/>
                          <a:latin typeface="+mn-lt"/>
                        </a:rPr>
                        <a:t>Elektrownia Wiatrowa </a:t>
                      </a:r>
                      <a:r>
                        <a:rPr lang="pl-PL" sz="900" b="1" u="none" strike="noStrike" dirty="0" err="1">
                          <a:effectLst/>
                          <a:latin typeface="+mn-lt"/>
                        </a:rPr>
                        <a:t>Baltica</a:t>
                      </a:r>
                      <a:r>
                        <a:rPr lang="pl-PL" sz="900" b="1" u="none" strike="noStrike" dirty="0">
                          <a:effectLst/>
                          <a:latin typeface="+mn-lt"/>
                        </a:rPr>
                        <a:t> - 3 spółka z o.o.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pl-PL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b="1" u="none" strike="noStrike" dirty="0">
                          <a:effectLst/>
                          <a:latin typeface="+mn-lt"/>
                        </a:rPr>
                        <a:t>PGE </a:t>
                      </a:r>
                      <a:r>
                        <a:rPr lang="pl-PL" sz="900" b="1" u="none" strike="noStrike" dirty="0" err="1">
                          <a:effectLst/>
                          <a:latin typeface="+mn-lt"/>
                        </a:rPr>
                        <a:t>Baltica</a:t>
                      </a:r>
                      <a:r>
                        <a:rPr lang="pl-PL" sz="900" b="1" u="none" strike="noStrike" dirty="0">
                          <a:effectLst/>
                          <a:latin typeface="+mn-lt"/>
                        </a:rPr>
                        <a:t> (50%)</a:t>
                      </a:r>
                      <a:endParaRPr lang="pl-PL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93852" marR="93852" marT="13035" marB="0"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b="1" u="none" strike="noStrike" dirty="0" err="1">
                          <a:effectLst/>
                          <a:latin typeface="+mn-lt"/>
                        </a:rPr>
                        <a:t>Orsted</a:t>
                      </a:r>
                      <a:r>
                        <a:rPr lang="pl-PL" sz="900" b="1" u="none" strike="noStrike" dirty="0">
                          <a:effectLst/>
                          <a:latin typeface="+mn-lt"/>
                        </a:rPr>
                        <a:t> (50%)</a:t>
                      </a:r>
                      <a:endParaRPr lang="pl-PL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93852" marR="93852" marT="13035" marB="0"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b="1" u="none" strike="noStrike" dirty="0">
                          <a:effectLst/>
                          <a:latin typeface="+mn-lt"/>
                        </a:rPr>
                        <a:t>1045,5 MW</a:t>
                      </a:r>
                      <a:endParaRPr lang="pl-PL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93852" marR="93852" marT="13035" marB="0"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b="1" u="none" strike="noStrike" dirty="0">
                          <a:effectLst/>
                          <a:latin typeface="+mn-lt"/>
                        </a:rPr>
                        <a:t>25 km</a:t>
                      </a:r>
                      <a:endParaRPr lang="pl-PL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93852" marR="93852" marT="13035" marB="0" anchor="ctr"/>
                </a:tc>
                <a:extLst>
                  <a:ext uri="{0D108BD9-81ED-4DB2-BD59-A6C34878D82A}">
                    <a16:rowId xmlns:a16="http://schemas.microsoft.com/office/drawing/2014/main" val="51807958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6</a:t>
                      </a:r>
                      <a:endParaRPr lang="en-GB" sz="11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3852" marR="93852" marT="13035" marB="0"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u="none" strike="noStrike" dirty="0">
                          <a:effectLst/>
                          <a:latin typeface="+mn-lt"/>
                        </a:rPr>
                        <a:t>Baltic Power Sp. z </a:t>
                      </a:r>
                      <a:r>
                        <a:rPr lang="en-GB" sz="900" b="1" u="none" strike="noStrike" dirty="0" err="1">
                          <a:effectLst/>
                          <a:latin typeface="+mn-lt"/>
                        </a:rPr>
                        <a:t>o.o.</a:t>
                      </a:r>
                      <a:endParaRPr lang="en-GB" sz="900" b="1" u="none" strike="noStrike" dirty="0">
                        <a:effectLst/>
                        <a:latin typeface="+mn-lt"/>
                      </a:endParaRP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GB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b="1" u="none" strike="noStrike" dirty="0">
                          <a:effectLst/>
                          <a:latin typeface="+mn-lt"/>
                        </a:rPr>
                        <a:t>PKN Orlen (51%)</a:t>
                      </a:r>
                      <a:endParaRPr lang="en-GB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93852" marR="93852" marT="13035" marB="0"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b="1" u="none" strike="noStrike" dirty="0" err="1">
                          <a:effectLst/>
                          <a:latin typeface="+mn-lt"/>
                        </a:rPr>
                        <a:t>Northland</a:t>
                      </a:r>
                      <a:r>
                        <a:rPr lang="pl-PL" sz="900" b="1" u="none" strike="noStrike" dirty="0">
                          <a:effectLst/>
                          <a:latin typeface="+mn-lt"/>
                        </a:rPr>
                        <a:t> Power (49%)</a:t>
                      </a:r>
                      <a:endParaRPr lang="en-GB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93852" marR="93852" marT="13035" marB="0"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u="none" strike="noStrike" dirty="0">
                          <a:effectLst/>
                          <a:latin typeface="+mn-lt"/>
                        </a:rPr>
                        <a:t>1197 MW</a:t>
                      </a:r>
                      <a:endParaRPr lang="en-GB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93852" marR="93852" marT="13035" marB="0"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b="1" u="none" strike="noStrike" dirty="0">
                          <a:effectLst/>
                          <a:latin typeface="+mn-lt"/>
                        </a:rPr>
                        <a:t>23 km</a:t>
                      </a:r>
                      <a:endParaRPr lang="pl-PL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93852" marR="93852" marT="13035" marB="0" anchor="ctr"/>
                </a:tc>
                <a:extLst>
                  <a:ext uri="{0D108BD9-81ED-4DB2-BD59-A6C34878D82A}">
                    <a16:rowId xmlns:a16="http://schemas.microsoft.com/office/drawing/2014/main" val="561476998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7</a:t>
                      </a:r>
                      <a:endParaRPr lang="pl-PL" sz="11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3852" marR="93852" marT="13035" marB="0"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b="1" u="none" strike="noStrike" dirty="0">
                          <a:effectLst/>
                          <a:latin typeface="+mn-lt"/>
                        </a:rPr>
                        <a:t>BC - Wind Polska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pl-PL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b="1" u="none" strike="noStrike" dirty="0">
                          <a:effectLst/>
                          <a:latin typeface="+mn-lt"/>
                        </a:rPr>
                        <a:t>Ocean </a:t>
                      </a:r>
                      <a:r>
                        <a:rPr lang="pl-PL" sz="900" b="1" u="none" strike="noStrike" dirty="0" err="1">
                          <a:effectLst/>
                          <a:latin typeface="+mn-lt"/>
                        </a:rPr>
                        <a:t>Winds</a:t>
                      </a:r>
                      <a:r>
                        <a:rPr lang="pl-PL" sz="900" b="1" u="none" strike="noStrike" dirty="0">
                          <a:effectLst/>
                          <a:latin typeface="+mn-lt"/>
                        </a:rPr>
                        <a:t> (100%)</a:t>
                      </a:r>
                      <a:endParaRPr lang="pl-PL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93852" marR="93852" marT="13035" marB="0" anchor="ctr"/>
                </a:tc>
                <a:tc hMerge="1"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852" marR="93852" marT="13035" marB="0"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b="1" u="none" strike="noStrike" dirty="0">
                          <a:effectLst/>
                          <a:latin typeface="+mn-lt"/>
                        </a:rPr>
                        <a:t>369,5 MW</a:t>
                      </a:r>
                      <a:endParaRPr lang="pl-PL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93852" marR="93852" marT="13035" marB="0"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b="1" u="none" strike="noStrike" dirty="0">
                          <a:effectLst/>
                          <a:latin typeface="+mn-lt"/>
                        </a:rPr>
                        <a:t>23 km</a:t>
                      </a:r>
                      <a:endParaRPr lang="pl-PL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93852" marR="93852" marT="13035" marB="0" anchor="ctr"/>
                </a:tc>
                <a:extLst>
                  <a:ext uri="{0D108BD9-81ED-4DB2-BD59-A6C34878D82A}">
                    <a16:rowId xmlns:a16="http://schemas.microsoft.com/office/drawing/2014/main" val="3226598899"/>
                  </a:ext>
                </a:extLst>
              </a:tr>
              <a:tr h="502920">
                <a:tc gridSpan="4"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50" b="1" u="none" strike="noStrike" dirty="0">
                          <a:effectLst/>
                          <a:latin typeface="+mn-lt"/>
                        </a:rPr>
                        <a:t>suma</a:t>
                      </a:r>
                      <a:endParaRPr lang="pl-PL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93852" marR="93852" marT="13035" marB="0" anchor="ctr"/>
                </a:tc>
                <a:tc hMerge="1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500" b="1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suma</a:t>
                      </a:r>
                      <a:endParaRPr lang="pl-PL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852" marR="93852" marT="13035" marB="0"/>
                </a:tc>
                <a:tc hMerge="1"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852" marR="93852" marT="13035" marB="0" anchor="ctr"/>
                </a:tc>
                <a:tc hMerge="1"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852" marR="93852" marT="13035" marB="0"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50" b="1" u="none" strike="noStrike" dirty="0">
                          <a:effectLst/>
                          <a:latin typeface="+mn-lt"/>
                        </a:rPr>
                        <a:t>5900 MW</a:t>
                      </a:r>
                      <a:endParaRPr lang="pl-PL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93852" marR="93852" marT="13035" marB="0"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93852" marR="93852" marT="13035" marB="0" anchor="ctr"/>
                </a:tc>
                <a:extLst>
                  <a:ext uri="{0D108BD9-81ED-4DB2-BD59-A6C34878D82A}">
                    <a16:rowId xmlns:a16="http://schemas.microsoft.com/office/drawing/2014/main" val="2427015387"/>
                  </a:ext>
                </a:extLst>
              </a:tr>
            </a:tbl>
          </a:graphicData>
        </a:graphic>
      </p:graphicFrame>
      <p:sp>
        <p:nvSpPr>
          <p:cNvPr id="15" name="pole tekstowe 14">
            <a:extLst>
              <a:ext uri="{FF2B5EF4-FFF2-40B4-BE49-F238E27FC236}">
                <a16:creationId xmlns:a16="http://schemas.microsoft.com/office/drawing/2014/main" id="{1D955000-0C37-F6D7-E9B2-69656A86137C}"/>
              </a:ext>
            </a:extLst>
          </p:cNvPr>
          <p:cNvSpPr txBox="1"/>
          <p:nvPr/>
        </p:nvSpPr>
        <p:spPr>
          <a:xfrm>
            <a:off x="5529872" y="4913511"/>
            <a:ext cx="3275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/>
              <a:t>Źródło: opracowanie własne na podstawie SIPAM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17428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635C08-6E96-7F13-D321-DBB416F4F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66" y="173796"/>
            <a:ext cx="3932237" cy="594031"/>
          </a:xfrm>
        </p:spPr>
        <p:txBody>
          <a:bodyPr/>
          <a:lstStyle/>
          <a:p>
            <a:r>
              <a:rPr lang="pl-PL" dirty="0"/>
              <a:t>Faza II</a:t>
            </a:r>
            <a:endParaRPr lang="en-US" dirty="0"/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181C86E7-9FC1-DCCA-36F0-50B886BC802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4690" r="4690"/>
          <a:stretch/>
        </p:blipFill>
        <p:spPr>
          <a:xfrm>
            <a:off x="5316013" y="1026044"/>
            <a:ext cx="6313487" cy="4985186"/>
          </a:xfrm>
        </p:spPr>
      </p:pic>
      <p:graphicFrame>
        <p:nvGraphicFramePr>
          <p:cNvPr id="7" name="Tabela 7">
            <a:extLst>
              <a:ext uri="{FF2B5EF4-FFF2-40B4-BE49-F238E27FC236}">
                <a16:creationId xmlns:a16="http://schemas.microsoft.com/office/drawing/2014/main" id="{B957B2C8-2C19-E10E-65D3-34C4DE876C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074243"/>
              </p:ext>
            </p:extLst>
          </p:nvPr>
        </p:nvGraphicFramePr>
        <p:xfrm>
          <a:off x="209066" y="799150"/>
          <a:ext cx="4668088" cy="52120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618603">
                  <a:extLst>
                    <a:ext uri="{9D8B030D-6E8A-4147-A177-3AD203B41FA5}">
                      <a16:colId xmlns:a16="http://schemas.microsoft.com/office/drawing/2014/main" val="1631147045"/>
                    </a:ext>
                  </a:extLst>
                </a:gridCol>
                <a:gridCol w="1426866">
                  <a:extLst>
                    <a:ext uri="{9D8B030D-6E8A-4147-A177-3AD203B41FA5}">
                      <a16:colId xmlns:a16="http://schemas.microsoft.com/office/drawing/2014/main" val="1329264001"/>
                    </a:ext>
                  </a:extLst>
                </a:gridCol>
                <a:gridCol w="582804">
                  <a:extLst>
                    <a:ext uri="{9D8B030D-6E8A-4147-A177-3AD203B41FA5}">
                      <a16:colId xmlns:a16="http://schemas.microsoft.com/office/drawing/2014/main" val="2273415954"/>
                    </a:ext>
                  </a:extLst>
                </a:gridCol>
                <a:gridCol w="854110">
                  <a:extLst>
                    <a:ext uri="{9D8B030D-6E8A-4147-A177-3AD203B41FA5}">
                      <a16:colId xmlns:a16="http://schemas.microsoft.com/office/drawing/2014/main" val="835225965"/>
                    </a:ext>
                  </a:extLst>
                </a:gridCol>
                <a:gridCol w="1185705">
                  <a:extLst>
                    <a:ext uri="{9D8B030D-6E8A-4147-A177-3AD203B41FA5}">
                      <a16:colId xmlns:a16="http://schemas.microsoft.com/office/drawing/2014/main" val="1437938446"/>
                    </a:ext>
                  </a:extLst>
                </a:gridCol>
              </a:tblGrid>
              <a:tr h="207250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852" marR="93852" marT="13035" marB="0"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MFW</a:t>
                      </a:r>
                      <a:endParaRPr lang="en-GB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Inwestor</a:t>
                      </a:r>
                      <a:endParaRPr lang="pl-PL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Inwestor-Partner</a:t>
                      </a:r>
                      <a:endParaRPr lang="pl-PL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b="1" u="none" strike="noStrike" dirty="0">
                          <a:effectLst/>
                        </a:rPr>
                        <a:t>M</a:t>
                      </a:r>
                      <a:r>
                        <a:rPr lang="en-GB" sz="900" b="1" u="none" strike="noStrike" dirty="0" err="1">
                          <a:effectLst/>
                        </a:rPr>
                        <a:t>oc</a:t>
                      </a:r>
                      <a:endParaRPr lang="en-GB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852" marR="93852" marT="13035" marB="0" anchor="ctr"/>
                </a:tc>
                <a:extLst>
                  <a:ext uri="{0D108BD9-81ED-4DB2-BD59-A6C34878D82A}">
                    <a16:rowId xmlns:a16="http://schemas.microsoft.com/office/drawing/2014/main" val="1411405688"/>
                  </a:ext>
                </a:extLst>
              </a:tr>
              <a:tr h="207250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GB" sz="11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3852" marR="93852" marT="13035" marB="0"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b="1" u="none" strike="noStrike" dirty="0">
                          <a:effectLst/>
                        </a:rPr>
                        <a:t>MFW Bałtyk I Sp. z o.o.</a:t>
                      </a:r>
                      <a:endParaRPr lang="pl-PL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Polenergia (50%)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Equinor</a:t>
                      </a:r>
                      <a:r>
                        <a:rPr lang="pl-PL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br>
                        <a:rPr lang="pl-PL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pl-PL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(50%)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b="1" u="none" strike="noStrike" dirty="0">
                          <a:effectLst/>
                        </a:rPr>
                        <a:t>1560 MW</a:t>
                      </a:r>
                      <a:endParaRPr lang="pl-PL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852" marR="93852" marT="13035" marB="0" anchor="ctr"/>
                </a:tc>
                <a:extLst>
                  <a:ext uri="{0D108BD9-81ED-4DB2-BD59-A6C34878D82A}">
                    <a16:rowId xmlns:a16="http://schemas.microsoft.com/office/drawing/2014/main" val="3894251419"/>
                  </a:ext>
                </a:extLst>
              </a:tr>
              <a:tr h="207250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</a:p>
                  </a:txBody>
                  <a:tcPr marL="93852" marR="93852" marT="13035" marB="0"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u="none" strike="noStrike" dirty="0" err="1">
                          <a:effectLst/>
                        </a:rPr>
                        <a:t>Elektrownia</a:t>
                      </a:r>
                      <a:r>
                        <a:rPr lang="en-GB" sz="900" b="1" u="none" strike="noStrike" dirty="0">
                          <a:effectLst/>
                        </a:rPr>
                        <a:t> </a:t>
                      </a:r>
                      <a:r>
                        <a:rPr lang="en-GB" sz="900" b="1" u="none" strike="noStrike" dirty="0" err="1">
                          <a:effectLst/>
                        </a:rPr>
                        <a:t>Wiatrowa</a:t>
                      </a:r>
                      <a:r>
                        <a:rPr lang="en-GB" sz="900" b="1" u="none" strike="noStrike" dirty="0">
                          <a:effectLst/>
                        </a:rPr>
                        <a:t> </a:t>
                      </a:r>
                      <a:r>
                        <a:rPr lang="en-GB" sz="900" b="1" u="none" strike="noStrike" dirty="0" err="1">
                          <a:effectLst/>
                        </a:rPr>
                        <a:t>Baltica</a:t>
                      </a:r>
                      <a:r>
                        <a:rPr lang="en-GB" sz="900" b="1" u="none" strike="noStrike" dirty="0">
                          <a:effectLst/>
                        </a:rPr>
                        <a:t> - </a:t>
                      </a:r>
                      <a:r>
                        <a:rPr lang="pl-PL" sz="900" b="1" u="none" strike="noStrike" dirty="0">
                          <a:effectLst/>
                        </a:rPr>
                        <a:t>1</a:t>
                      </a:r>
                      <a:r>
                        <a:rPr lang="en-GB" sz="900" b="1" u="none" strike="noStrike" dirty="0">
                          <a:effectLst/>
                        </a:rPr>
                        <a:t> </a:t>
                      </a:r>
                      <a:r>
                        <a:rPr lang="en-GB" sz="900" b="1" u="none" strike="noStrike" dirty="0" err="1">
                          <a:effectLst/>
                        </a:rPr>
                        <a:t>spółka</a:t>
                      </a:r>
                      <a:r>
                        <a:rPr lang="en-GB" sz="900" b="1" u="none" strike="noStrike" dirty="0">
                          <a:effectLst/>
                        </a:rPr>
                        <a:t> z </a:t>
                      </a:r>
                      <a:r>
                        <a:rPr lang="en-GB" sz="900" b="1" u="none" strike="noStrike" dirty="0" err="1">
                          <a:effectLst/>
                        </a:rPr>
                        <a:t>o.o.</a:t>
                      </a:r>
                      <a:endParaRPr lang="en-GB" sz="900" b="1" u="none" strike="noStrike" dirty="0">
                        <a:effectLst/>
                      </a:endParaRP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b="1" u="none" strike="noStrike" dirty="0">
                          <a:effectLst/>
                        </a:rPr>
                        <a:t>PGE </a:t>
                      </a:r>
                      <a:r>
                        <a:rPr lang="pl-PL" sz="900" b="1" u="none" strike="noStrike" dirty="0" err="1">
                          <a:effectLst/>
                        </a:rPr>
                        <a:t>Baltica</a:t>
                      </a:r>
                      <a:r>
                        <a:rPr lang="pl-PL" sz="900" b="1" u="none" strike="noStrike" dirty="0">
                          <a:effectLst/>
                        </a:rPr>
                        <a:t> </a:t>
                      </a:r>
                      <a:endParaRPr lang="pl-PL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852" marR="93852" marT="13035" marB="0" anchor="ctr"/>
                </a:tc>
                <a:tc hMerge="1"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852" marR="93852" marT="13035" marB="0"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b="1" u="none" strike="noStrike" dirty="0">
                          <a:effectLst/>
                        </a:rPr>
                        <a:t> 896  MW</a:t>
                      </a:r>
                      <a:endParaRPr lang="pl-PL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852" marR="93852" marT="13035" marB="0" anchor="ctr"/>
                </a:tc>
                <a:extLst>
                  <a:ext uri="{0D108BD9-81ED-4DB2-BD59-A6C34878D82A}">
                    <a16:rowId xmlns:a16="http://schemas.microsoft.com/office/drawing/2014/main" val="11593686"/>
                  </a:ext>
                </a:extLst>
              </a:tr>
              <a:tr h="207250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14.E.1</a:t>
                      </a:r>
                      <a:endParaRPr lang="en-GB" sz="11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3852" marR="93852" marT="13035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742716"/>
                  </a:ext>
                </a:extLst>
              </a:tr>
              <a:tr h="207250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14.E.2</a:t>
                      </a:r>
                      <a:endParaRPr lang="en-GB" sz="11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3852" marR="93852" marT="13035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160889"/>
                  </a:ext>
                </a:extLst>
              </a:tr>
              <a:tr h="207250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14.E.3</a:t>
                      </a:r>
                      <a:endParaRPr lang="en-GB" sz="11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3852" marR="93852" marT="13035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240959"/>
                  </a:ext>
                </a:extLst>
              </a:tr>
              <a:tr h="207250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14.E.4</a:t>
                      </a:r>
                      <a:endParaRPr lang="en-GB" sz="11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3852" marR="93852" marT="13035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794037"/>
                  </a:ext>
                </a:extLst>
              </a:tr>
              <a:tr h="207250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43.E.1</a:t>
                      </a:r>
                      <a:endParaRPr lang="en-GB" sz="11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3852" marR="93852" marT="13035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37488"/>
                  </a:ext>
                </a:extLst>
              </a:tr>
              <a:tr h="2072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44.E.1</a:t>
                      </a:r>
                      <a:endParaRPr kumimoji="0" lang="en-GB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577238"/>
                  </a:ext>
                </a:extLst>
              </a:tr>
              <a:tr h="207250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45.E.1</a:t>
                      </a:r>
                      <a:endParaRPr lang="en-GB" sz="11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3852" marR="93852" marT="13035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274302"/>
                  </a:ext>
                </a:extLst>
              </a:tr>
              <a:tr h="2072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46.E.1</a:t>
                      </a:r>
                      <a:endParaRPr lang="en-GB" sz="11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3852" marR="93852" marT="13035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585200"/>
                  </a:ext>
                </a:extLst>
              </a:tr>
              <a:tr h="207250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53.E.1</a:t>
                      </a:r>
                      <a:endParaRPr lang="en-GB" sz="11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3852" marR="93852" marT="13035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151285"/>
                  </a:ext>
                </a:extLst>
              </a:tr>
              <a:tr h="207250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60.E.3</a:t>
                      </a:r>
                      <a:endParaRPr lang="en-GB" sz="11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3852" marR="93852" marT="13035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726312"/>
                  </a:ext>
                </a:extLst>
              </a:tr>
              <a:tr h="207250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60.E.4</a:t>
                      </a:r>
                      <a:endParaRPr lang="en-GB" sz="11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3852" marR="93852" marT="13035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249663"/>
                  </a:ext>
                </a:extLst>
              </a:tr>
              <a:tr h="207250">
                <a:tc gridSpan="4"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suma</a:t>
                      </a:r>
                      <a:endParaRPr lang="en-GB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852" marR="93852" marT="13035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5000 MW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994364"/>
                  </a:ext>
                </a:extLst>
              </a:tr>
            </a:tbl>
          </a:graphicData>
        </a:graphic>
      </p:graphicFrame>
      <p:pic>
        <p:nvPicPr>
          <p:cNvPr id="9" name="Grafika 8" descr="Znak zapytania z wypełnieniem pełnym">
            <a:extLst>
              <a:ext uri="{FF2B5EF4-FFF2-40B4-BE49-F238E27FC236}">
                <a16:creationId xmlns:a16="http://schemas.microsoft.com/office/drawing/2014/main" id="{2BC22A01-B7E8-84DD-CAB2-8EF41763A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27660">
            <a:off x="223523" y="1534474"/>
            <a:ext cx="4458304" cy="4458304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BAA31404-2D43-82AC-61B9-B9279316C2AA}"/>
              </a:ext>
            </a:extLst>
          </p:cNvPr>
          <p:cNvSpPr/>
          <p:nvPr/>
        </p:nvSpPr>
        <p:spPr>
          <a:xfrm>
            <a:off x="9608842" y="1440610"/>
            <a:ext cx="31611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762F72C9-711B-D434-7E5A-D9259DBE1B3C}"/>
              </a:ext>
            </a:extLst>
          </p:cNvPr>
          <p:cNvSpPr/>
          <p:nvPr/>
        </p:nvSpPr>
        <p:spPr>
          <a:xfrm>
            <a:off x="10033396" y="1387811"/>
            <a:ext cx="31611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6E6307F-AF1A-D3C3-C934-A2BC2A3D3968}"/>
              </a:ext>
            </a:extLst>
          </p:cNvPr>
          <p:cNvSpPr txBox="1"/>
          <p:nvPr/>
        </p:nvSpPr>
        <p:spPr>
          <a:xfrm>
            <a:off x="5316013" y="5749620"/>
            <a:ext cx="3275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/>
              <a:t>Źródło: opracowanie własne na podstawie SIPAM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88983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A927C16C-4ACB-5545-7A09-2EA3D1BCB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Akty wykonawcze ustawy wydane przez MKiŚ</a:t>
            </a:r>
            <a:endParaRPr lang="en-US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5DF56EB-3DD6-AB60-B72F-05A44C8B1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Rozporządzenie Rady Ministrów w sprawie opłaty koncesyjnej – z dnia 12 października 2021 r. </a:t>
            </a:r>
          </a:p>
          <a:p>
            <a:r>
              <a:rPr lang="pl-PL" dirty="0"/>
              <a:t>Rozporządzenie Ministra Klimatu i Środowiska w sprawie wzoru sprawozdań realizacji planu łańcucha dostaw materiałów i usług – z dnia 15 grudnia 2021 r.</a:t>
            </a:r>
          </a:p>
          <a:p>
            <a:r>
              <a:rPr lang="pl-PL" dirty="0"/>
              <a:t>Rozporządzenie Ministra Klimatu i Środowiska w sprawie szczegółowych wymagań dla elementów zespołu urządzeń służących do wyprowadzenia mocy oraz dla elementów stacji elektroenergetycznych zlokalizowanych na morzu – z dnia 25 maja 2022 r. </a:t>
            </a:r>
          </a:p>
          <a:p>
            <a:r>
              <a:rPr lang="pl-PL" dirty="0"/>
              <a:t>Rozporządzenie Ministra Klimatu i Środowiska w sprawie rodzajów przepływów pieniężnych uwzględnianych przy obliczeniu ceny skorygowanej i szczegółowego sposobu kalkulacji tej ceny – z dnia 16 grudnia 2022 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918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0B0B28-E1F7-0382-4164-0E1FBA03D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Inne akty prawne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C40737-ABDC-93FA-0768-A8D0A6D7E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2914"/>
            <a:ext cx="10515600" cy="4351338"/>
          </a:xfrm>
        </p:spPr>
        <p:txBody>
          <a:bodyPr/>
          <a:lstStyle/>
          <a:p>
            <a:r>
              <a:rPr lang="pl-PL" dirty="0"/>
              <a:t>Rozporządzenie Ministra Infrastruktury z dnia 27 listopada 2021 r. w sprawie oceny wniosków w postępowaniu rozstrzygającym (Dz. U. poz. 2203) </a:t>
            </a:r>
          </a:p>
          <a:p>
            <a:r>
              <a:rPr lang="pl-PL" dirty="0"/>
              <a:t>Rozporządzenie Ministra Infrastruktury z dnia 15 grudnia 2021 r. w sprawie planu ratowniczego oraz planu zwalczania zagrożeń i zanieczyszczeń dla morskiej farmy wiatrowej i zespołu urządzeń (Dz. U. poz. 2391)</a:t>
            </a:r>
          </a:p>
          <a:p>
            <a:r>
              <a:rPr lang="pl-PL" dirty="0"/>
              <a:t>Rozporządzenie Ministra Infrastruktury z dnia 15 grudnia 2021 r. w sprawie ekspertyzy nawigacyjnej i ekspertyz technicznych dla morskiej farmy wiatrowej i zespołu urządzeń (Dz. U. poz. 2380)</a:t>
            </a:r>
          </a:p>
          <a:p>
            <a:r>
              <a:rPr lang="pl-PL" dirty="0"/>
              <a:t>Rozporządzenie Ministra Obrony Narodowej z dnia 10 października 2022 r. w sprawie szczegółowego zakresu ekspertyz technicznych w zakresie oceny wpływu morskiej farmy wiatrowej i zespołu urządzeń służących do wyprowadzenia mocy na systemy obronności państwa oraz na system ochrony granicy państwowej na morzu (Dz. U. poz. 2115)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3805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3">
      <a:dk1>
        <a:srgbClr val="000000"/>
      </a:dk1>
      <a:lt1>
        <a:srgbClr val="FFFFFF"/>
      </a:lt1>
      <a:dk2>
        <a:srgbClr val="44546A"/>
      </a:dk2>
      <a:lt2>
        <a:srgbClr val="17367B"/>
      </a:lt2>
      <a:accent1>
        <a:srgbClr val="FFCC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293765"/>
      </a:accent5>
      <a:accent6>
        <a:srgbClr val="FFFFFF"/>
      </a:accent6>
      <a:hlink>
        <a:srgbClr val="FFFFFF"/>
      </a:hlink>
      <a:folHlink>
        <a:srgbClr val="FFFFFF"/>
      </a:folHlink>
    </a:clrScheme>
    <a:fontScheme name="MKIŚ 2022">
      <a:majorFont>
        <a:latin typeface="Lato Black"/>
        <a:ea typeface=""/>
        <a:cs typeface=""/>
      </a:majorFont>
      <a:minorFont>
        <a:latin typeface="Lato Medium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1769</TotalTime>
  <Words>1092</Words>
  <Application>Microsoft Office PowerPoint</Application>
  <PresentationFormat>Panoramiczny</PresentationFormat>
  <Paragraphs>161</Paragraphs>
  <Slides>12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21" baseType="lpstr">
      <vt:lpstr>Arial</vt:lpstr>
      <vt:lpstr>Calibri</vt:lpstr>
      <vt:lpstr>Courier New</vt:lpstr>
      <vt:lpstr>Lato</vt:lpstr>
      <vt:lpstr>Lato Black</vt:lpstr>
      <vt:lpstr>Lato Heavy</vt:lpstr>
      <vt:lpstr>Lato Medium</vt:lpstr>
      <vt:lpstr>Wingdings</vt:lpstr>
      <vt:lpstr>Motyw pakietu Office</vt:lpstr>
      <vt:lpstr>Energia Bałtyku –  rozwój sektora morskiej energetyki wiatrowej w Polsce</vt:lpstr>
      <vt:lpstr>Morska energetyka wiatrowa w Polsce</vt:lpstr>
      <vt:lpstr>Prezentacja programu PowerPoint</vt:lpstr>
      <vt:lpstr>Fazy systemu wsparcia</vt:lpstr>
      <vt:lpstr>  </vt:lpstr>
      <vt:lpstr>Faza I</vt:lpstr>
      <vt:lpstr>Faza II</vt:lpstr>
      <vt:lpstr>Akty wykonawcze ustawy wydane przez MKiŚ</vt:lpstr>
      <vt:lpstr>Inne akty prawne</vt:lpstr>
      <vt:lpstr>Działania usprawniające realizację projektów MFW</vt:lpstr>
      <vt:lpstr>Działania pozalegislacyjne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CICHOCKI Janusz</dc:creator>
  <cp:lastModifiedBy>ŚWIĘCKA Agata</cp:lastModifiedBy>
  <cp:revision>12</cp:revision>
  <dcterms:created xsi:type="dcterms:W3CDTF">2022-10-26T09:45:58Z</dcterms:created>
  <dcterms:modified xsi:type="dcterms:W3CDTF">2023-03-16T15:48:24Z</dcterms:modified>
</cp:coreProperties>
</file>