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74" r:id="rId3"/>
    <p:sldId id="278" r:id="rId4"/>
    <p:sldId id="276" r:id="rId5"/>
    <p:sldId id="277" r:id="rId6"/>
    <p:sldId id="283" r:id="rId7"/>
    <p:sldId id="257" r:id="rId8"/>
    <p:sldId id="282" r:id="rId9"/>
    <p:sldId id="280" r:id="rId10"/>
    <p:sldId id="275" r:id="rId11"/>
    <p:sldId id="272" r:id="rId12"/>
    <p:sldId id="273" r:id="rId13"/>
    <p:sldId id="263" r:id="rId14"/>
    <p:sldId id="281" r:id="rId15"/>
    <p:sldId id="265" r:id="rId16"/>
    <p:sldId id="271" r:id="rId17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ena GŁOGOWIEC-KAPERA" initials="IGK" lastIdx="10" clrIdx="0">
    <p:extLst>
      <p:ext uri="{19B8F6BF-5375-455C-9EA6-DF929625EA0E}">
        <p15:presenceInfo xmlns:p15="http://schemas.microsoft.com/office/powerpoint/2012/main" userId="Irena GŁOGOWIEC-KAPERA" providerId="None"/>
      </p:ext>
    </p:extLst>
  </p:cmAuthor>
  <p:cmAuthor id="2" name="Czerwiakowska-Bojko Elżbieta" initials="CBE" lastIdx="2" clrIdx="1">
    <p:extLst>
      <p:ext uri="{19B8F6BF-5375-455C-9EA6-DF929625EA0E}">
        <p15:presenceInfo xmlns:p15="http://schemas.microsoft.com/office/powerpoint/2012/main" userId="S::eczerwia@mos.gov.pl::2f51c6c7-90ae-4e34-b04d-56bd081651ba" providerId="AD"/>
      </p:ext>
    </p:extLst>
  </p:cmAuthor>
  <p:cmAuthor id="3" name="SAFJAŃSKI Jakub" initials="SJ" lastIdx="5" clrIdx="2">
    <p:extLst>
      <p:ext uri="{19B8F6BF-5375-455C-9EA6-DF929625EA0E}">
        <p15:presenceInfo xmlns:p15="http://schemas.microsoft.com/office/powerpoint/2012/main" userId="S-1-5-21-2039474230-1823947412-1586538214-163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536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pl-PL" sz="1800" dirty="0"/>
              <a:t>Prosumenci w  Polsce</a:t>
            </a:r>
            <a:endParaRPr lang="en-US" sz="1800" dirty="0"/>
          </a:p>
        </c:rich>
      </c:tx>
      <c:layout>
        <c:manualLayout>
          <c:xMode val="edge"/>
          <c:yMode val="edge"/>
          <c:x val="0.37464430706095009"/>
          <c:y val="5.26733562786257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5.738132498695879E-2"/>
          <c:y val="0.18072703907463344"/>
          <c:w val="0.9426186750130412"/>
          <c:h val="0.66809675945599989"/>
        </c:manualLayout>
      </c:layout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number of prosumers</c:v>
                </c:pt>
              </c:strCache>
            </c:strRef>
          </c:tx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rgbClr val="4F81BD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28778</c:v>
                </c:pt>
                <c:pt idx="1">
                  <c:v>54214</c:v>
                </c:pt>
                <c:pt idx="2">
                  <c:v>154426</c:v>
                </c:pt>
                <c:pt idx="3">
                  <c:v>457598</c:v>
                </c:pt>
                <c:pt idx="4">
                  <c:v>845505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54F-4EAC-B4C4-BA1E43BE78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449145296"/>
        <c:axId val="455903792"/>
      </c:lineChart>
      <c:catAx>
        <c:axId val="44914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5903792"/>
        <c:crosses val="autoZero"/>
        <c:auto val="1"/>
        <c:lblAlgn val="ctr"/>
        <c:lblOffset val="100"/>
        <c:noMultiLvlLbl val="0"/>
      </c:catAx>
      <c:valAx>
        <c:axId val="455903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9145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900" b="1" kern="1200"/>
  </cs:axisTitle>
  <cs:categoryAxis>
    <cs:lnRef idx="0">
      <cs:styleClr val="0"/>
    </cs:lnRef>
    <cs:fillRef idx="0"/>
    <cs:effectRef idx="0"/>
    <cs:fontRef idx="minor">
      <a:schemeClr val="lt1"/>
    </cs:fontRef>
    <cs:defRPr sz="900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00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900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900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900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500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900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AF74-088E-480F-9B28-2B826BE330E8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50489-3741-423A-AB24-3A163DA04A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90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a 3">
            <a:extLst>
              <a:ext uri="{FF2B5EF4-FFF2-40B4-BE49-F238E27FC236}">
                <a16:creationId xmlns:a16="http://schemas.microsoft.com/office/drawing/2014/main" xmlns="" id="{5BA478FB-1CAE-4A1E-9E66-933A5AA555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16405" y="311898"/>
            <a:ext cx="3868886" cy="6457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9473" y="2268638"/>
            <a:ext cx="5619509" cy="995423"/>
          </a:xfrm>
        </p:spPr>
        <p:txBody>
          <a:bodyPr anchor="t" anchorCtr="0">
            <a:normAutofit/>
          </a:bodyPr>
          <a:lstStyle>
            <a:lvl1pPr algn="l">
              <a:defRPr sz="4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9473" y="3414532"/>
            <a:ext cx="5619509" cy="2381219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latin typeface="Merriweather Sans Light" panose="00000400000000000000" pitchFamily="2" charset="-18"/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9" name="Symbol zastępczy daty 8">
            <a:extLst>
              <a:ext uri="{FF2B5EF4-FFF2-40B4-BE49-F238E27FC236}">
                <a16:creationId xmlns:a16="http://schemas.microsoft.com/office/drawing/2014/main" xmlns="" id="{718A3720-D209-4586-9302-3DEAD02C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9473" y="6833110"/>
            <a:ext cx="2405062" cy="401638"/>
          </a:xfrm>
        </p:spPr>
        <p:txBody>
          <a:bodyPr/>
          <a:lstStyle>
            <a:lvl1pPr algn="l">
              <a:defRPr/>
            </a:lvl1pPr>
          </a:lstStyle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365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ytuł sekcji/rozdział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658" y="1533646"/>
            <a:ext cx="8880525" cy="966993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658" y="2696901"/>
            <a:ext cx="8880525" cy="2048719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tx1"/>
                </a:solidFill>
                <a:latin typeface="Merriweather Sans Light" panose="00000400000000000000" pitchFamily="2" charset="-18"/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Symbol zastępczy daty 7">
            <a:extLst>
              <a:ext uri="{FF2B5EF4-FFF2-40B4-BE49-F238E27FC236}">
                <a16:creationId xmlns:a16="http://schemas.microsoft.com/office/drawing/2014/main" xmlns="" id="{3C635173-2C91-462E-AE45-F173B972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560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+ obra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5337" y="1765139"/>
            <a:ext cx="4346294" cy="4340507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xmlns="" id="{A901950F-DCCE-4FBD-B83C-F69AB9396E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2475" y="1765139"/>
            <a:ext cx="4346575" cy="4340507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</a:lstStyle>
          <a:p>
            <a:endParaRPr lang="pl-PL" dirty="0"/>
          </a:p>
        </p:txBody>
      </p:sp>
      <p:sp>
        <p:nvSpPr>
          <p:cNvPr id="10" name="Symbol zastępczy daty 9">
            <a:extLst>
              <a:ext uri="{FF2B5EF4-FFF2-40B4-BE49-F238E27FC236}">
                <a16:creationId xmlns:a16="http://schemas.microsoft.com/office/drawing/2014/main" xmlns="" id="{A2E44039-A676-4451-916D-63C11DB146A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634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+ wyk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964" y="5370652"/>
            <a:ext cx="9221787" cy="946381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8" name="Symbol zastępczy daty 7">
            <a:extLst>
              <a:ext uri="{FF2B5EF4-FFF2-40B4-BE49-F238E27FC236}">
                <a16:creationId xmlns:a16="http://schemas.microsoft.com/office/drawing/2014/main" xmlns="" id="{364CE39C-5788-481C-AB5F-1D185243E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Warszawa, 23.05.2020</a:t>
            </a:r>
            <a:endParaRPr lang="pl-PL" dirty="0"/>
          </a:p>
        </p:txBody>
      </p:sp>
      <p:sp>
        <p:nvSpPr>
          <p:cNvPr id="13" name="Symbol zastępczy wykresu 11">
            <a:extLst>
              <a:ext uri="{FF2B5EF4-FFF2-40B4-BE49-F238E27FC236}">
                <a16:creationId xmlns:a16="http://schemas.microsoft.com/office/drawing/2014/main" xmlns="" id="{D99E15D0-4ABA-459E-B9B5-75BA98AF5B3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734965" y="2008188"/>
            <a:ext cx="9221786" cy="3032125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244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a 6">
            <a:extLst>
              <a:ext uri="{FF2B5EF4-FFF2-40B4-BE49-F238E27FC236}">
                <a16:creationId xmlns:a16="http://schemas.microsoft.com/office/drawing/2014/main" xmlns="" id="{4344072B-97F9-41DA-89A8-B3A4E1E5621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50623" y="6953593"/>
            <a:ext cx="2027862" cy="3384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4319" y="402484"/>
            <a:ext cx="8731429" cy="176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02" y="1765139"/>
            <a:ext cx="8731429" cy="504381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  <a:endParaRPr lang="en-US" dirty="0"/>
          </a:p>
        </p:txBody>
      </p:sp>
      <p:sp>
        <p:nvSpPr>
          <p:cNvPr id="14" name="Symbol zastępczy daty 13">
            <a:extLst>
              <a:ext uri="{FF2B5EF4-FFF2-40B4-BE49-F238E27FC236}">
                <a16:creationId xmlns:a16="http://schemas.microsoft.com/office/drawing/2014/main" xmlns="" id="{BAEEA925-EE28-460F-A12B-AFDF49F56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49922" y="6833110"/>
            <a:ext cx="2405062" cy="40163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pl-PL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539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4" r:id="rId3"/>
    <p:sldLayoutId id="2147483676" r:id="rId4"/>
  </p:sldLayoutIdLst>
  <p:hf sldNum="0" hdr="0" ft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1400" b="1" kern="1200">
          <a:solidFill>
            <a:schemeClr val="tx1"/>
          </a:solidFill>
          <a:latin typeface="Merriweather Sans" panose="00000500000000000000" pitchFamily="2" charset="-18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Clr>
          <a:schemeClr val="accent1"/>
        </a:buClr>
        <a:buSzPct val="100000"/>
        <a:buFont typeface="Merriweather Sans" panose="00000500000000000000" pitchFamily="2" charset="-18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erriweather Sans" panose="00000500000000000000" pitchFamily="2" charset="-18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ashboards.sdgindex.org/ranking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647771A-214A-4A4D-AD5D-C8B3413E4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388" y="2699079"/>
            <a:ext cx="6444089" cy="253393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/>
              <a:t>Odnawialne źródła energii szansą zrównoważonego rozwoju regionu</a:t>
            </a:r>
            <a:br>
              <a:rPr lang="pl-PL" sz="3600" dirty="0"/>
            </a:br>
            <a:r>
              <a:rPr lang="pl-PL" dirty="0"/>
              <a:t/>
            </a:r>
            <a:br>
              <a:rPr lang="pl-PL" dirty="0"/>
            </a:br>
            <a:r>
              <a:rPr lang="pl-PL" sz="2700" i="1" dirty="0"/>
              <a:t>Nowe szanse dla rozwoju sektora prosumentów po 1 kwietnia 2022 r.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064FD6D6-642E-4914-9A42-13203E503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910" y="6202989"/>
            <a:ext cx="7234290" cy="488420"/>
          </a:xfrm>
        </p:spPr>
        <p:txBody>
          <a:bodyPr>
            <a:noAutofit/>
          </a:bodyPr>
          <a:lstStyle/>
          <a:p>
            <a:r>
              <a:rPr lang="pl-PL" sz="1400" i="1" dirty="0">
                <a:latin typeface="Merriweather Sans" pitchFamily="2" charset="-18"/>
              </a:rPr>
              <a:t>Jakub </a:t>
            </a:r>
            <a:r>
              <a:rPr lang="pl-PL" sz="1400" i="1" dirty="0" err="1">
                <a:latin typeface="Merriweather Sans" pitchFamily="2" charset="-18"/>
              </a:rPr>
              <a:t>Safjański</a:t>
            </a:r>
            <a:r>
              <a:rPr lang="pl-PL" sz="1400" i="1" dirty="0">
                <a:latin typeface="Merriweather Sans" pitchFamily="2" charset="-18"/>
              </a:rPr>
              <a:t> – Naczelnik Wydziału </a:t>
            </a:r>
            <a:r>
              <a:rPr lang="pl-PL" sz="1400" i="1">
                <a:latin typeface="Merriweather Sans" pitchFamily="2" charset="-18"/>
              </a:rPr>
              <a:t>Energetyki </a:t>
            </a:r>
            <a:r>
              <a:rPr lang="pl-PL" sz="1400" i="1" smtClean="0">
                <a:latin typeface="Merriweather Sans" pitchFamily="2" charset="-18"/>
              </a:rPr>
              <a:t>Lokalnej w </a:t>
            </a:r>
            <a:r>
              <a:rPr lang="pl-PL" sz="1400" i="1" dirty="0">
                <a:latin typeface="Merriweather Sans" pitchFamily="2" charset="-18"/>
              </a:rPr>
              <a:t>Departamencie  Odnawialnych Źródeł Energii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E1CC89A-18D9-468E-A58C-46D7FE98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298117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49492422-E6AE-4235-A6B9-F808EA2D5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84154"/>
            <a:ext cx="8880525" cy="966993"/>
          </a:xfrm>
        </p:spPr>
        <p:txBody>
          <a:bodyPr>
            <a:normAutofit fontScale="90000"/>
          </a:bodyPr>
          <a:lstStyle/>
          <a:p>
            <a:r>
              <a:rPr lang="pl-PL" sz="3200" dirty="0"/>
              <a:t>Korzyści z wprowadzenia zmian w systemie rozliczeń prosumentów w szerszej perspektywie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160D508D-2C8C-418D-A862-2F063EA97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445" y="1981805"/>
            <a:ext cx="9822919" cy="4705434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0" i="0" u="none" strike="noStrike" baseline="0" dirty="0">
                <a:latin typeface="Merriweather Sans" pitchFamily="2" charset="-18"/>
              </a:rPr>
              <a:t>Stabilny rozwój </a:t>
            </a:r>
            <a:r>
              <a:rPr lang="pl-PL" sz="1800" b="0" i="0" u="none" strike="noStrike" baseline="0" dirty="0" smtClean="0">
                <a:latin typeface="Merriweather Sans" pitchFamily="2" charset="-18"/>
              </a:rPr>
              <a:t>energetyki </a:t>
            </a:r>
            <a:r>
              <a:rPr lang="pl-PL" sz="1800" b="0" i="0" u="none" strike="noStrike" baseline="0" dirty="0">
                <a:latin typeface="Merriweather Sans" pitchFamily="2" charset="-18"/>
              </a:rPr>
              <a:t>obywatelskiej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Z</a:t>
            </a:r>
            <a:r>
              <a:rPr lang="pl-PL" sz="1800" b="0" i="0" u="none" strike="noStrike" baseline="0" dirty="0">
                <a:latin typeface="Merriweather Sans" pitchFamily="2" charset="-18"/>
              </a:rPr>
              <a:t>większenie roli odbiorców na rynku energii elektrycznej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K</a:t>
            </a:r>
            <a:r>
              <a:rPr lang="pl-PL" sz="1800" b="0" i="0" u="none" strike="noStrike" baseline="0" dirty="0">
                <a:latin typeface="Merriweather Sans" pitchFamily="2" charset="-18"/>
              </a:rPr>
              <a:t>olejny etap transformacji polskiego rynku energii elektrycznej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U</a:t>
            </a:r>
            <a:r>
              <a:rPr lang="pl-PL" sz="1800" b="0" i="0" u="none" strike="noStrike" baseline="0" dirty="0">
                <a:latin typeface="Merriweather Sans" pitchFamily="2" charset="-18"/>
              </a:rPr>
              <a:t>dział </a:t>
            </a:r>
            <a:r>
              <a:rPr lang="pl-PL" sz="1800" dirty="0">
                <a:latin typeface="Merriweather Sans" pitchFamily="2" charset="-18"/>
              </a:rPr>
              <a:t>prosumentów</a:t>
            </a:r>
            <a:r>
              <a:rPr lang="pl-PL" sz="1800" b="0" i="0" u="none" strike="noStrike" baseline="0" dirty="0">
                <a:latin typeface="Merriweather Sans" pitchFamily="2" charset="-18"/>
              </a:rPr>
              <a:t> w zapewnianiu elastyczności systemu elektroenergetycznego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R</a:t>
            </a:r>
            <a:r>
              <a:rPr lang="pl-PL" sz="1800" b="0" i="0" u="none" strike="noStrike" baseline="0" dirty="0" smtClean="0">
                <a:latin typeface="Merriweather Sans" pitchFamily="2" charset="-18"/>
              </a:rPr>
              <a:t>ozwój </a:t>
            </a:r>
            <a:r>
              <a:rPr lang="pl-PL" sz="1800" b="0" i="0" u="none" strike="noStrike" baseline="0" dirty="0">
                <a:latin typeface="Merriweather Sans" pitchFamily="2" charset="-18"/>
              </a:rPr>
              <a:t>sektora magazynowania energii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M</a:t>
            </a:r>
            <a:r>
              <a:rPr lang="pl-PL" sz="1800" b="0" i="0" u="none" strike="noStrike" baseline="0" dirty="0">
                <a:latin typeface="Merriweather Sans" pitchFamily="2" charset="-18"/>
              </a:rPr>
              <a:t>ożliwość zwiększenia roli energetyki rozproszonej w systemie elektroenergetycznym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</a:rPr>
              <a:t>Z</a:t>
            </a:r>
            <a:r>
              <a:rPr lang="pl-PL" sz="1800" b="0" i="0" u="none" strike="noStrike" baseline="0" dirty="0">
                <a:latin typeface="Merriweather Sans" pitchFamily="2" charset="-18"/>
              </a:rPr>
              <a:t>większenie bezpieczeństwa energetycznego obywateli</a:t>
            </a:r>
          </a:p>
          <a:p>
            <a:pPr algn="l"/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6FC9E2F-CCD6-4064-881C-51CFF605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2839701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088B5A0-D22D-46F9-AD05-E021B95D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90245"/>
            <a:ext cx="8880525" cy="966993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Nowy system rozliczeń prosumentów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5D0E9B69-4962-4F61-B214-69B006A4F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445" y="1457238"/>
            <a:ext cx="10224919" cy="515288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sz="2400" b="1" dirty="0">
                <a:solidFill>
                  <a:schemeClr val="accent5"/>
                </a:solidFill>
                <a:latin typeface="Merriweather Sans" pitchFamily="2" charset="-18"/>
                <a:cs typeface="Times New Roman" panose="02020603050405020304" pitchFamily="18" charset="0"/>
              </a:rPr>
              <a:t>Założenia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Dotychczasowi prosumenci</a:t>
            </a: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 zachowują prawo do pozostania w systemie opustów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Net – billing: odrębne rozliczenie wartości (a nie ilości) energii wprowadzonej do sieci i energii pobranej z sieci w oparciu o wartość energii ustaloną wg ceny giełdowej – ceny z Rynku Dnia Następnego (RDN). 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Rozliczenia opierają się o tzw. „indywidualne konta prosumenckie” 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Zabezpieczenie przed ryzkiem cen ujemnych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Z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wolnienie przychodów z ewentualnej nadpłaty za energię  z opodatkowania podatkiem PIT</a:t>
            </a:r>
          </a:p>
          <a:p>
            <a:pPr marL="285750" indent="-285750" algn="just">
              <a:lnSpc>
                <a:spcPct val="12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B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ilansowanie energii metodą wektorową dla danej godziny </a:t>
            </a:r>
          </a:p>
          <a:p>
            <a:endParaRPr lang="pl-PL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916E04F-9418-4FB8-8A89-C1F6E747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2305325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07644ED-734E-4A61-88C8-C0B2CEF43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79935E46-A2CB-403B-B2CD-AB6FB8F20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39" y="1204064"/>
            <a:ext cx="9746933" cy="4896899"/>
          </a:xfrm>
          <a:prstGeom prst="rect">
            <a:avLst/>
          </a:prstGeom>
        </p:spPr>
      </p:pic>
      <p:sp>
        <p:nvSpPr>
          <p:cNvPr id="6" name="Tytuł 1">
            <a:extLst>
              <a:ext uri="{FF2B5EF4-FFF2-40B4-BE49-F238E27FC236}">
                <a16:creationId xmlns:a16="http://schemas.microsoft.com/office/drawing/2014/main" xmlns="" id="{62B6ACAF-2271-4119-A757-D3E4CE09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982" y="354494"/>
            <a:ext cx="9343429" cy="966993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Net – billing: etapy wprowadzenia</a:t>
            </a:r>
          </a:p>
        </p:txBody>
      </p:sp>
    </p:spTree>
    <p:extLst>
      <p:ext uri="{BB962C8B-B14F-4D97-AF65-F5344CB8AC3E}">
        <p14:creationId xmlns:p14="http://schemas.microsoft.com/office/powerpoint/2010/main" val="192055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D533FFB-4E03-46D8-9CFB-D0DAEC90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59" y="448088"/>
            <a:ext cx="8880525" cy="966993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Prosument zbiorowy i wirtualny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4469B1A0-B3C4-49F1-9217-172E6787D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8641" y="925551"/>
            <a:ext cx="10062790" cy="605511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l-PL" sz="2000" b="1" dirty="0">
              <a:solidFill>
                <a:schemeClr val="accent5"/>
              </a:solidFill>
              <a:latin typeface="Merriweather Sans" pitchFamily="2" charset="-18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effectLst/>
                <a:latin typeface="Merriweather Sans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: otwarcie systemu dla osób i podmiotów, które nie mogą skorzystać z klasycznych rozwiązań </a:t>
            </a:r>
            <a:r>
              <a:rPr lang="pl-PL" sz="2000" b="1" dirty="0" err="1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prosumenckich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  oraz rozwój energetyki </a:t>
            </a:r>
            <a:r>
              <a:rPr lang="pl-PL" sz="2000" b="1" dirty="0" err="1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prosumenckiej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 na obszarach miejskich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200" b="1" dirty="0">
              <a:solidFill>
                <a:schemeClr val="accent5"/>
              </a:solidFill>
              <a:latin typeface="Merriweather Sans" pitchFamily="2" charset="-18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b="1" dirty="0">
                <a:solidFill>
                  <a:schemeClr val="accent5"/>
                </a:solidFill>
                <a:effectLst/>
                <a:latin typeface="Merriweather Sans" pitchFamily="2" charset="-18"/>
                <a:ea typeface="Calibri" panose="020F0502020204030204" pitchFamily="34" charset="0"/>
              </a:rPr>
              <a:t>Model prosumenta zbiorowego 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jest przeznaczony dla konsumentów energii elektrycznej w budynkach wielolokalowych. Opiera się o </a:t>
            </a:r>
            <a:r>
              <a:rPr lang="pl-PL" sz="1800" dirty="0" smtClean="0">
                <a:effectLst/>
                <a:latin typeface="Merriweather Sans" pitchFamily="2" charset="-18"/>
                <a:ea typeface="Calibri" panose="020F0502020204030204" pitchFamily="34" charset="0"/>
              </a:rPr>
              <a:t>indywidualnym udziale 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w instalacji, gdzie określona część energii będzie przypisana do konkretnego prosumenta. </a:t>
            </a:r>
            <a:r>
              <a:rPr lang="pl-PL" sz="1800" dirty="0">
                <a:latin typeface="Merriweather Sans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ejście w życie przepisów to 1 kwietnia 2022 </a:t>
            </a:r>
            <a:r>
              <a:rPr lang="pl-PL" sz="1800" dirty="0" smtClean="0">
                <a:effectLst/>
                <a:latin typeface="Merriweather Sans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r. </a:t>
            </a:r>
            <a:r>
              <a:rPr lang="pl-PL" sz="1800" dirty="0" smtClean="0">
                <a:latin typeface="Merriweather Sans" panose="00000500000000000000"/>
              </a:rPr>
              <a:t>Można </a:t>
            </a:r>
            <a:r>
              <a:rPr lang="pl-PL" sz="1800" dirty="0">
                <a:latin typeface="Merriweather Sans" panose="00000500000000000000"/>
              </a:rPr>
              <a:t>oszacować, że </a:t>
            </a:r>
            <a:r>
              <a:rPr lang="pl-PL" sz="1800" dirty="0" smtClean="0">
                <a:latin typeface="Merriweather Sans" panose="00000500000000000000"/>
              </a:rPr>
              <a:t>rozszerzy </a:t>
            </a:r>
            <a:r>
              <a:rPr lang="pl-PL" sz="1800" dirty="0">
                <a:latin typeface="Merriweather Sans" panose="00000500000000000000"/>
              </a:rPr>
              <a:t>się </a:t>
            </a:r>
            <a:r>
              <a:rPr lang="pl-PL" sz="1800" dirty="0" smtClean="0">
                <a:latin typeface="Merriweather Sans" panose="00000500000000000000"/>
              </a:rPr>
              <a:t>możliwość montażu </a:t>
            </a:r>
            <a:r>
              <a:rPr lang="pl-PL" sz="1800" dirty="0" err="1">
                <a:latin typeface="Merriweather Sans" panose="00000500000000000000"/>
              </a:rPr>
              <a:t>mikroinstalacji</a:t>
            </a:r>
            <a:r>
              <a:rPr lang="pl-PL" sz="1800" dirty="0">
                <a:latin typeface="Merriweather Sans" panose="00000500000000000000"/>
              </a:rPr>
              <a:t> </a:t>
            </a:r>
            <a:r>
              <a:rPr lang="pl-PL" sz="1800" dirty="0" err="1">
                <a:latin typeface="Merriweather Sans" panose="00000500000000000000"/>
              </a:rPr>
              <a:t>pv</a:t>
            </a:r>
            <a:r>
              <a:rPr lang="pl-PL" sz="1800" dirty="0">
                <a:latin typeface="Merriweather Sans" panose="00000500000000000000"/>
              </a:rPr>
              <a:t> z obecnych około 3 mln domów jednorodzinnych, które nie mają </a:t>
            </a:r>
            <a:r>
              <a:rPr lang="pl-PL" sz="1800" dirty="0" smtClean="0">
                <a:latin typeface="Merriweather Sans" panose="00000500000000000000"/>
              </a:rPr>
              <a:t>jeszcze </a:t>
            </a:r>
            <a:r>
              <a:rPr lang="pl-PL" sz="1800" dirty="0" err="1" smtClean="0">
                <a:latin typeface="Merriweather Sans" panose="00000500000000000000"/>
              </a:rPr>
              <a:t>mikroinstalacji</a:t>
            </a:r>
            <a:r>
              <a:rPr lang="pl-PL" sz="1800" dirty="0">
                <a:latin typeface="Merriweather Sans" panose="00000500000000000000"/>
              </a:rPr>
              <a:t>, do nawet </a:t>
            </a:r>
            <a:r>
              <a:rPr lang="pl-PL" sz="1800" b="1" dirty="0">
                <a:latin typeface="Merriweather Sans" panose="00000500000000000000"/>
              </a:rPr>
              <a:t>13 mln nowych gospodarstw domowych</a:t>
            </a:r>
            <a:r>
              <a:rPr lang="pl-PL" sz="1800" dirty="0">
                <a:latin typeface="Merriweather Sans" panose="00000500000000000000"/>
              </a:rPr>
              <a:t>, uwzględniając te w </a:t>
            </a:r>
            <a:r>
              <a:rPr lang="pl-PL" sz="1800" dirty="0" smtClean="0">
                <a:latin typeface="Merriweather Sans" panose="00000500000000000000"/>
              </a:rPr>
              <a:t>budynkach wielolokalowych</a:t>
            </a:r>
            <a:r>
              <a:rPr lang="pl-PL" sz="1800" dirty="0">
                <a:latin typeface="Merriweather Sans" panose="00000500000000000000"/>
              </a:rPr>
              <a:t>.</a:t>
            </a:r>
            <a:endParaRPr lang="pl-PL" sz="1800" dirty="0">
              <a:effectLst/>
              <a:latin typeface="Merriweather Sans" panose="0000050000000000000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b="1" dirty="0" smtClean="0">
                <a:solidFill>
                  <a:schemeClr val="accent5"/>
                </a:solidFill>
                <a:latin typeface="Merriweather Sans" pitchFamily="2" charset="-18"/>
              </a:rPr>
              <a:t>Model </a:t>
            </a:r>
            <a:r>
              <a:rPr lang="pl-PL" sz="1800" b="1" dirty="0">
                <a:solidFill>
                  <a:schemeClr val="accent5"/>
                </a:solidFill>
                <a:latin typeface="Merriweather Sans" pitchFamily="2" charset="-18"/>
              </a:rPr>
              <a:t>prosumenta wirtualnego </a:t>
            </a:r>
            <a:r>
              <a:rPr lang="pl-PL" sz="1800" dirty="0">
                <a:latin typeface="Merriweather Sans" pitchFamily="2" charset="-18"/>
              </a:rPr>
              <a:t>zakłada możliwość nabycia przez konsumenta praw do określonej  części produkcji energii z </a:t>
            </a:r>
            <a:r>
              <a:rPr lang="pl-PL" sz="1800" dirty="0" err="1">
                <a:latin typeface="Merriweather Sans" pitchFamily="2" charset="-18"/>
              </a:rPr>
              <a:t>oze</a:t>
            </a:r>
            <a:r>
              <a:rPr lang="pl-PL" sz="1800" dirty="0">
                <a:latin typeface="Merriweather Sans" pitchFamily="2" charset="-18"/>
              </a:rPr>
              <a:t> (odpowiadającej generacji w </a:t>
            </a:r>
            <a:r>
              <a:rPr lang="pl-PL" sz="1800" dirty="0" err="1">
                <a:latin typeface="Merriweather Sans" pitchFamily="2" charset="-18"/>
              </a:rPr>
              <a:t>mikroinstalacji</a:t>
            </a:r>
            <a:r>
              <a:rPr lang="pl-PL" sz="1800" dirty="0">
                <a:latin typeface="Merriweather Sans" pitchFamily="2" charset="-18"/>
              </a:rPr>
              <a:t>), które  jest oddalone od miejsca poboru energii. Termin wejścia w życie przepisów to 2 lipca 2024 r.</a:t>
            </a:r>
            <a:endParaRPr lang="pl-PL" sz="1800" dirty="0">
              <a:effectLst/>
              <a:latin typeface="Merriweather Sans" pitchFamily="2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pl-PL" sz="1600" dirty="0">
              <a:solidFill>
                <a:schemeClr val="accent5"/>
              </a:solidFill>
              <a:latin typeface="Merriweather Sans" pitchFamily="2" charset="-18"/>
            </a:endParaRPr>
          </a:p>
          <a:p>
            <a:pPr algn="just">
              <a:lnSpc>
                <a:spcPct val="170000"/>
              </a:lnSpc>
            </a:pPr>
            <a:endParaRPr lang="pl-PL" sz="2800" dirty="0">
              <a:effectLst/>
              <a:latin typeface="Merriweather Sans" pitchFamily="2" charset="-18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</a:pPr>
            <a:endParaRPr lang="pl-PL" sz="2400" dirty="0">
              <a:latin typeface="Merriweather Sans" panose="00000500000000000000"/>
            </a:endParaRPr>
          </a:p>
          <a:p>
            <a:pPr>
              <a:lnSpc>
                <a:spcPct val="100000"/>
              </a:lnSpc>
            </a:pPr>
            <a:endParaRPr lang="pl-PL" sz="2400" dirty="0">
              <a:effectLst/>
              <a:latin typeface="Merriweather Sans" panose="00000500000000000000"/>
            </a:endParaRPr>
          </a:p>
          <a:p>
            <a:pPr>
              <a:lnSpc>
                <a:spcPct val="100000"/>
              </a:lnSpc>
            </a:pPr>
            <a:endParaRPr lang="pl-PL" sz="2400" dirty="0">
              <a:effectLst/>
              <a:latin typeface="Merriweather Sans" panose="00000500000000000000"/>
            </a:endParaRPr>
          </a:p>
          <a:p>
            <a:pPr>
              <a:lnSpc>
                <a:spcPct val="100000"/>
              </a:lnSpc>
            </a:pPr>
            <a:endParaRPr lang="pl-PL" sz="2400" dirty="0">
              <a:effectLst/>
              <a:latin typeface="Merriweather Sans" panose="00000500000000000000"/>
            </a:endParaRPr>
          </a:p>
          <a:p>
            <a:pPr>
              <a:lnSpc>
                <a:spcPct val="100000"/>
              </a:lnSpc>
            </a:pPr>
            <a:endParaRPr lang="pl-PL" sz="2400" dirty="0">
              <a:latin typeface="Merriweather Sans" panose="0000050000000000000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7E42B4-A671-4D3E-A84C-7497BE4B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3514654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61C4CDF-D9C9-4393-A184-9A3C93B4E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2680" y="324927"/>
            <a:ext cx="8880525" cy="96699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800" dirty="0"/>
              <a:t>Wprowadzenie tzw. ustawy parasolowej – utrzymanie rozliczeń w systemie opustów dla beneficjentów projektów parasolowych i grantowych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F79EB9B4-DEF3-4643-8BD3-B49FC002F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723" y="1396239"/>
            <a:ext cx="10036365" cy="563769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endParaRPr lang="pl-PL" sz="1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27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stycznia </a:t>
            </a: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2022 r. Sejm </a:t>
            </a:r>
            <a:r>
              <a:rPr lang="pl-PL" sz="1800" i="1" dirty="0">
                <a:latin typeface="Times New Roman" panose="02020603050405020304" pitchFamily="18" charset="0"/>
              </a:rPr>
              <a:t>przyjął ustawę </a:t>
            </a:r>
            <a:r>
              <a:rPr lang="pl-PL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zmianie ustawy o odnawialnych źródłach energii oraz ustawy o zmianie ustawy o odnawialnych źródłach energii oraz niektórych innych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ustaw (Dz. U. poz. </a:t>
            </a: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467)</a:t>
            </a:r>
            <a:endParaRPr lang="pl-PL" sz="1800" b="1" dirty="0">
              <a:solidFill>
                <a:schemeClr val="accent5"/>
              </a:solidFill>
              <a:latin typeface="Merriweather Sans" pitchFamily="2" charset="-1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2000" b="1" dirty="0">
                <a:solidFill>
                  <a:schemeClr val="accent5"/>
                </a:solidFill>
                <a:latin typeface="Merriweather Sans" pitchFamily="2" charset="-18"/>
                <a:cs typeface="Times New Roman" panose="02020603050405020304" pitchFamily="18" charset="0"/>
              </a:rPr>
              <a:t>Założenia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ednostki samorządu terytorialnego uzyskają możliwość skutecznej realizacji już rozpoczętych programów parasolowych i grantowych na montaż lub zakup </a:t>
            </a:r>
            <a:r>
              <a:rPr lang="pl-PL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mikroinstalacji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fotowoltaicznych, finansowanych z funduszy europejskich w ramach Regionalnych Programów Operacyjnych na lata 2014-2020</a:t>
            </a:r>
            <a:endParaRPr lang="pl-PL" sz="2000" dirty="0">
              <a:latin typeface="Merriweather Sans" pitchFamily="2" charset="-18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Mieszkańcy gmin w celu skorzystania z rozwiązań ustawy, powinni </a:t>
            </a:r>
            <a:r>
              <a:rPr lang="pl-PL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zawrzeć 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terminie do 31 marca 2022 r. umowę na zakup, montaż lub dofinansowanie </a:t>
            </a:r>
            <a:r>
              <a:rPr lang="pl-PL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mikroinstalacji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fotowoltaicznej z jednostką samorządu terytorialnego lub innym uprawnionym podmiotem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ieszkańcy gminy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celu skorzystania z rozwiązań ustawy, powinni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złożyć prawidłowo wniosek o przyłączenie </a:t>
            </a:r>
            <a:r>
              <a:rPr lang="pl-PL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mikroinstalacji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sieci elektroenergetycznej w terminie do 31 grudnia 2023 r.</a:t>
            </a:r>
            <a:endParaRPr lang="pl-PL" sz="20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16DB74FB-685D-4ACA-BA5B-1DAA3E3D8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23.03.2022</a:t>
            </a:r>
          </a:p>
        </p:txBody>
      </p:sp>
    </p:spTree>
    <p:extLst>
      <p:ext uri="{BB962C8B-B14F-4D97-AF65-F5344CB8AC3E}">
        <p14:creationId xmlns:p14="http://schemas.microsoft.com/office/powerpoint/2010/main" val="757840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CBA0329-F118-4831-8341-0CBDC9A80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79984"/>
            <a:ext cx="8880525" cy="96699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>
                <a:ea typeface="Calibri" panose="020F0502020204030204" pitchFamily="34" charset="0"/>
              </a:rPr>
              <a:t>Z</a:t>
            </a:r>
            <a:r>
              <a:rPr lang="pl-PL" sz="3200" dirty="0">
                <a:effectLst/>
                <a:latin typeface="Merriweather Sans" pitchFamily="2" charset="-18"/>
                <a:ea typeface="Calibri" panose="020F0502020204030204" pitchFamily="34" charset="0"/>
              </a:rPr>
              <a:t>mianą modelu rozliczeń </a:t>
            </a:r>
            <a:r>
              <a:rPr lang="pl-PL" sz="3200" dirty="0" err="1">
                <a:effectLst/>
                <a:latin typeface="Merriweather Sans" pitchFamily="2" charset="-18"/>
                <a:ea typeface="Calibri" panose="020F0502020204030204" pitchFamily="34" charset="0"/>
              </a:rPr>
              <a:t>prosumenckich</a:t>
            </a:r>
            <a:r>
              <a:rPr lang="pl-PL" sz="3200" dirty="0">
                <a:effectLst/>
                <a:latin typeface="Merriweather Sans" pitchFamily="2" charset="-18"/>
                <a:ea typeface="Calibri" panose="020F0502020204030204" pitchFamily="34" charset="0"/>
              </a:rPr>
              <a:t> będzie spójna z czwartą edycją </a:t>
            </a:r>
            <a:r>
              <a:rPr lang="pl-PL" sz="3200" dirty="0"/>
              <a:t>Programu „Mój Prąd”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0357F897-253B-4133-8443-0EB97A0C1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992" y="1784732"/>
            <a:ext cx="10122197" cy="488047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pl-PL" sz="2600" b="1" dirty="0">
                <a:solidFill>
                  <a:schemeClr val="accent5"/>
                </a:solidFill>
                <a:latin typeface="Merriweather Sans" pitchFamily="2" charset="-18"/>
              </a:rPr>
              <a:t>Założenia</a:t>
            </a:r>
          </a:p>
          <a:p>
            <a:pPr marL="457200" indent="-457200" algn="just">
              <a:lnSpc>
                <a:spcPct val="134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Merriweather Sans" pitchFamily="2" charset="-18"/>
              </a:rPr>
              <a:t>Program skierowany jest do osób fizycznych wytwarzających energię elektryczną na własne potrzeby – wsparcie w formie dotacji</a:t>
            </a:r>
          </a:p>
          <a:p>
            <a:pPr marL="457200" indent="-457200" algn="just">
              <a:lnSpc>
                <a:spcPct val="134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tx1"/>
                </a:solidFill>
                <a:latin typeface="Merriweather Sans" pitchFamily="2" charset="-18"/>
              </a:rPr>
              <a:t>Na przełomie I </a:t>
            </a:r>
            <a:r>
              <a:rPr lang="pl-PL" sz="2000" dirty="0" err="1">
                <a:solidFill>
                  <a:schemeClr val="tx1"/>
                </a:solidFill>
                <a:latin typeface="Merriweather Sans" pitchFamily="2" charset="-18"/>
              </a:rPr>
              <a:t>i</a:t>
            </a:r>
            <a:r>
              <a:rPr lang="pl-PL" sz="2000" dirty="0">
                <a:solidFill>
                  <a:schemeClr val="tx1"/>
                </a:solidFill>
                <a:latin typeface="Merriweather Sans" pitchFamily="2" charset="-18"/>
              </a:rPr>
              <a:t> II kwartału zostanie uruchomiona czwarta edycja programu</a:t>
            </a:r>
          </a:p>
          <a:p>
            <a:pPr marL="457200" indent="-457200" algn="just">
              <a:lnSpc>
                <a:spcPct val="134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Merriweather Sans" pitchFamily="2" charset="-18"/>
              </a:rPr>
              <a:t>Nowa edycja programu będzie uwzględniała dofinansowanie dodatkowych elementów do </a:t>
            </a:r>
            <a:r>
              <a:rPr lang="pl-PL" sz="2000">
                <a:latin typeface="Merriweather Sans" pitchFamily="2" charset="-18"/>
              </a:rPr>
              <a:t>instalacji </a:t>
            </a:r>
            <a:r>
              <a:rPr lang="pl-PL" sz="2000" smtClean="0">
                <a:latin typeface="Merriweather Sans" pitchFamily="2" charset="-18"/>
              </a:rPr>
              <a:t>PV: </a:t>
            </a:r>
            <a:r>
              <a:rPr lang="pl-PL" sz="2000" dirty="0">
                <a:latin typeface="Merriweather Sans" pitchFamily="2" charset="-18"/>
              </a:rPr>
              <a:t>magazynów energii, systemów zarządzania energią  </a:t>
            </a:r>
          </a:p>
          <a:p>
            <a:pPr marL="457200" indent="-457200" algn="just">
              <a:lnSpc>
                <a:spcPct val="134000"/>
              </a:lnSpc>
              <a:buFont typeface="Wingdings" panose="05000000000000000000" pitchFamily="2" charset="2"/>
              <a:buChar char="Ø"/>
            </a:pPr>
            <a:r>
              <a:rPr lang="pl-PL" sz="2000" dirty="0">
                <a:latin typeface="Merriweather Sans" pitchFamily="2" charset="-18"/>
              </a:rPr>
              <a:t>Z przeprowadzonych analiz przez Akademię Górniczo – Hutniczą im. Stanisława Staszica w Krakowie wynika, że liczba jednorocznych pełnoetatowych miejsc pracy generowanych przez budowę instalacji PV w ramach programu Mój Prąd wyniosła ok. 37 tysięcy w latach 2019 - 2021</a:t>
            </a:r>
          </a:p>
          <a:p>
            <a:pPr algn="just">
              <a:lnSpc>
                <a:spcPct val="134000"/>
              </a:lnSpc>
            </a:pPr>
            <a:endParaRPr lang="pl-PL" sz="4500" dirty="0">
              <a:solidFill>
                <a:schemeClr val="tx1"/>
              </a:solidFill>
              <a:latin typeface="Merriweather Sans" pitchFamily="2" charset="-18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AF4E8A5-6C1E-4FEE-893F-59553ABBF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3849708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4E5C694-CB53-4FBC-B414-3600A70B9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pl-PL" sz="3200" b="1" dirty="0">
              <a:latin typeface="Merriweather Sans" pitchFamily="2" charset="-18"/>
            </a:endParaRPr>
          </a:p>
          <a:p>
            <a:pPr algn="ctr"/>
            <a:r>
              <a:rPr lang="pl-PL" sz="3200" b="1" dirty="0">
                <a:solidFill>
                  <a:schemeClr val="accent5"/>
                </a:solidFill>
                <a:latin typeface="Merriweather Sans" pitchFamily="2" charset="-18"/>
              </a:rPr>
              <a:t>Dziękuję za uwagę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1CE80DE-4E18-449F-B1A5-9F8CD56A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50655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0ED3389-0F66-4856-88D9-4D20FFF4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657" y="686163"/>
            <a:ext cx="8880525" cy="1655400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Cele Zrównoważonego Rozwoju</a:t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CE0FB84-B588-4C8B-9E59-14ACA8B8E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78" y="1773803"/>
            <a:ext cx="10355856" cy="4447888"/>
          </a:xfrm>
        </p:spPr>
        <p:txBody>
          <a:bodyPr>
            <a:normAutofit fontScale="92500" lnSpcReduction="10000"/>
          </a:bodyPr>
          <a:lstStyle/>
          <a:p>
            <a:endParaRPr lang="pl-PL" sz="2300" dirty="0">
              <a:latin typeface="Merriweather Sans" pitchFamily="2" charset="-18"/>
            </a:endParaRPr>
          </a:p>
          <a:p>
            <a:pPr algn="just">
              <a:lnSpc>
                <a:spcPct val="150000"/>
              </a:lnSpc>
            </a:pPr>
            <a:r>
              <a:rPr lang="pl-PL" sz="1800" dirty="0">
                <a:latin typeface="Merriweather Sans" pitchFamily="2" charset="-18"/>
              </a:rPr>
              <a:t>Na szczycie w Nowym Jorku, w dniach 25-27 września 2015 r., przywódcy krajów członkowskich ONZ podpisali dokument </a:t>
            </a:r>
            <a:r>
              <a:rPr lang="pl-PL" sz="1800" dirty="0" smtClean="0">
                <a:latin typeface="Merriweather Sans" pitchFamily="2" charset="-18"/>
              </a:rPr>
              <a:t>„Przekształcanie </a:t>
            </a:r>
            <a:r>
              <a:rPr lang="pl-PL" sz="1800" dirty="0">
                <a:latin typeface="Merriweather Sans" pitchFamily="2" charset="-18"/>
              </a:rPr>
              <a:t>naszego świata: Agenda na Rzecz Zrównoważonego Rozwoju – 2030”. </a:t>
            </a:r>
            <a:r>
              <a:rPr lang="pl-PL" sz="1800" b="1" dirty="0">
                <a:latin typeface="Merriweather Sans" pitchFamily="2" charset="-18"/>
              </a:rPr>
              <a:t>Dokument ten zawiera 17 Celów Zrównoważonego Rozwoju </a:t>
            </a:r>
            <a:r>
              <a:rPr lang="pl-PL" sz="1800" dirty="0">
                <a:latin typeface="Merriweather Sans" pitchFamily="2" charset="-18"/>
              </a:rPr>
              <a:t>i związanych z nimi 169 działań, które mają być osiągane przez wszystkie strony – rządy państw, organizacje międzynarodowe, organizacje pozarządowe, sektor nauki i biznesu,  a także obywateli. Skupiają się one wokół 5 obszarów: </a:t>
            </a:r>
            <a:r>
              <a:rPr lang="pl-PL" sz="1800" b="1" dirty="0">
                <a:latin typeface="Merriweather Sans" pitchFamily="2" charset="-18"/>
              </a:rPr>
              <a:t>ludzie, planeta, dobrobyt, pokój, partnerstwo .</a:t>
            </a:r>
          </a:p>
          <a:p>
            <a:pPr algn="just">
              <a:lnSpc>
                <a:spcPct val="150000"/>
              </a:lnSpc>
            </a:pPr>
            <a:r>
              <a:rPr lang="pl-PL" sz="1800" dirty="0">
                <a:latin typeface="Merriweather Sans" pitchFamily="2" charset="-18"/>
              </a:rPr>
              <a:t>Polska w tej chwili zajmuje </a:t>
            </a:r>
            <a:r>
              <a:rPr lang="pl-PL" sz="1800" b="1" dirty="0">
                <a:latin typeface="Merriweather Sans" pitchFamily="2" charset="-18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15 miejsce</a:t>
            </a:r>
            <a:r>
              <a:rPr lang="pl-PL" sz="1800" b="1" dirty="0">
                <a:latin typeface="Merriweather Sans" pitchFamily="2" charset="-18"/>
              </a:rPr>
              <a:t> </a:t>
            </a:r>
            <a:r>
              <a:rPr lang="pl-PL" sz="1800" dirty="0">
                <a:latin typeface="Merriweather Sans" pitchFamily="2" charset="-18"/>
              </a:rPr>
              <a:t>na świecie pod względem realizacji Agendy 2030, na 195 krajów ONZ. Za mierzenie postępów w realizacji Agendy 2030 w Polsce odpowiedzialny jest GUS.</a:t>
            </a:r>
          </a:p>
          <a:p>
            <a:pPr algn="just">
              <a:lnSpc>
                <a:spcPct val="150000"/>
              </a:lnSpc>
            </a:pPr>
            <a:endParaRPr lang="pl-PL" sz="1800" dirty="0">
              <a:latin typeface="Merriweather Sans" pitchFamily="2" charset="-18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5C6BECF-1E91-40A3-8FFE-87DFE315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428851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0ED3389-0F66-4856-88D9-4D20FFF4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0657" y="686163"/>
            <a:ext cx="8880525" cy="244353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/>
              <a:t>Zwiększenie do 2030 roku udziału odnawialnych źródeł energii w globalnym </a:t>
            </a:r>
            <a:r>
              <a:rPr lang="pl-PL" sz="3200" dirty="0" err="1"/>
              <a:t>miksie</a:t>
            </a:r>
            <a:r>
              <a:rPr lang="pl-PL" sz="3200" dirty="0"/>
              <a:t> energetycznym </a:t>
            </a:r>
            <a:r>
              <a:rPr lang="pl-PL" sz="3200" dirty="0" smtClean="0"/>
              <a:t>jest jednym z zadań </a:t>
            </a:r>
            <a:r>
              <a:rPr lang="pl-PL" sz="3200" dirty="0"/>
              <a:t>realizacji  Celów Zrównoważonego Rozwoju</a:t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CCE0FB84-B588-4C8B-9E59-14ACA8B8E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1354" y="2548867"/>
            <a:ext cx="10355856" cy="920197"/>
          </a:xfrm>
        </p:spPr>
        <p:txBody>
          <a:bodyPr>
            <a:normAutofit/>
          </a:bodyPr>
          <a:lstStyle/>
          <a:p>
            <a:endParaRPr lang="pl-PL" sz="2300" dirty="0">
              <a:latin typeface="Merriweather Sans" pitchFamily="2" charset="-18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5C6BECF-1E91-40A3-8FFE-87DFE315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25.03.2022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AB010A85-45AA-497B-BAE6-25026874B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012" y="3469064"/>
            <a:ext cx="1828959" cy="182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5C6BECF-1E91-40A3-8FFE-87DFE315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25.03.2022</a:t>
            </a:r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xmlns="" id="{29FC0F74-7BD9-4307-BA2E-C9ABEE3889EE}"/>
              </a:ext>
            </a:extLst>
          </p:cNvPr>
          <p:cNvSpPr txBox="1">
            <a:spLocks/>
          </p:cNvSpPr>
          <p:nvPr/>
        </p:nvSpPr>
        <p:spPr>
          <a:xfrm>
            <a:off x="905643" y="476026"/>
            <a:ext cx="8880525" cy="3247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erriweather Sans" panose="00000500000000000000" pitchFamily="2" charset="-18"/>
                <a:ea typeface="+mj-ea"/>
                <a:cs typeface="+mj-cs"/>
              </a:defRPr>
            </a:lvl1pPr>
          </a:lstStyle>
          <a:p>
            <a:pPr algn="ctr"/>
            <a:r>
              <a:rPr lang="pl-PL" sz="3200" dirty="0"/>
              <a:t>Kim jest </a:t>
            </a:r>
            <a:r>
              <a:rPr lang="pl-PL" sz="3200" dirty="0" smtClean="0"/>
              <a:t>Prosument?</a:t>
            </a:r>
          </a:p>
          <a:p>
            <a:pPr algn="ctr"/>
            <a:endParaRPr lang="pl-PL" sz="3200" dirty="0"/>
          </a:p>
          <a:p>
            <a:pPr algn="ctr"/>
            <a:endParaRPr lang="pl-PL" sz="3200" dirty="0" smtClean="0"/>
          </a:p>
          <a:p>
            <a:pPr algn="ctr"/>
            <a:endParaRPr lang="pl-PL" sz="3200" dirty="0"/>
          </a:p>
          <a:p>
            <a:pPr algn="ctr"/>
            <a:r>
              <a:rPr lang="pl-PL" sz="3200" dirty="0" err="1" smtClean="0"/>
              <a:t>Producent+Konsument</a:t>
            </a:r>
            <a:r>
              <a:rPr lang="pl-PL" sz="3200" dirty="0" smtClean="0"/>
              <a:t> </a:t>
            </a:r>
          </a:p>
          <a:p>
            <a:pPr algn="ctr"/>
            <a:r>
              <a:rPr lang="pl-PL" sz="3200" dirty="0" smtClean="0"/>
              <a:t>energii elektrycznej</a:t>
            </a:r>
          </a:p>
          <a:p>
            <a:pPr algn="ctr"/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90685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54695CA-EF7E-4709-BA41-D05E40F7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76026"/>
            <a:ext cx="8880525" cy="966993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Definicja prosumenta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A70F39B6-66D8-4316-8C12-7F33472F9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472" y="1090671"/>
            <a:ext cx="9970265" cy="5742440"/>
          </a:xfrm>
        </p:spPr>
        <p:txBody>
          <a:bodyPr>
            <a:normAutofit fontScale="92500" lnSpcReduction="20000"/>
          </a:bodyPr>
          <a:lstStyle/>
          <a:p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Art. 2 pkt 27 a ustawy o OZE :</a:t>
            </a:r>
          </a:p>
          <a:p>
            <a:pPr algn="just">
              <a:lnSpc>
                <a:spcPct val="150000"/>
              </a:lnSpc>
            </a:pPr>
            <a:r>
              <a:rPr lang="pl-PL" sz="1400" dirty="0">
                <a:effectLst/>
                <a:latin typeface="Merriweather Sans" pitchFamily="2" charset="-18"/>
              </a:rPr>
              <a:t>„</a:t>
            </a:r>
            <a:r>
              <a:rPr lang="pl-PL" sz="1800" b="1" dirty="0">
                <a:effectLst/>
                <a:latin typeface="Merriweather Sans" pitchFamily="2" charset="-18"/>
              </a:rPr>
              <a:t>odbiorca końcowego wytwarzający energię elektryczną wyłącznie z odnawialnych źródeł energii na własne potrzeby w </a:t>
            </a:r>
            <a:r>
              <a:rPr lang="pl-PL" sz="1800" b="1" dirty="0" err="1">
                <a:effectLst/>
                <a:latin typeface="Merriweather Sans" pitchFamily="2" charset="-18"/>
              </a:rPr>
              <a:t>mikroinstalacji</a:t>
            </a:r>
            <a:r>
              <a:rPr lang="pl-PL" sz="1800" dirty="0">
                <a:effectLst/>
                <a:latin typeface="Merriweather Sans" pitchFamily="2" charset="-18"/>
              </a:rPr>
              <a:t>, pod warunkiem że w przypadku odbiorcy końcowego </a:t>
            </a:r>
            <a:r>
              <a:rPr lang="pl-PL" sz="1800" dirty="0">
                <a:latin typeface="Merriweather Sans" pitchFamily="2" charset="-18"/>
              </a:rPr>
              <a:t>n</a:t>
            </a:r>
            <a:r>
              <a:rPr lang="pl-PL" sz="1800" dirty="0">
                <a:effectLst/>
                <a:latin typeface="Merriweather Sans" pitchFamily="2" charset="-18"/>
              </a:rPr>
              <a:t>iebędącego odbiorcą energii elektrycznej w gospodarstwie domowym, nie stanowi to przedmiotu przeważającej działalności gospodarczej określonej zgodnie z przepisami wydanymi na podstawie art. 40 ust. 2 ustawy z dnia 29 czerwca 1995 r. o statystyce publicznej (Dz. U. z 2020 r. poz. 443 i 1486)”</a:t>
            </a:r>
          </a:p>
          <a:p>
            <a:pPr algn="just">
              <a:lnSpc>
                <a:spcPct val="150000"/>
              </a:lnSpc>
            </a:pP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  <a:latin typeface="Merriweather Sans" pitchFamily="2" charset="-18"/>
                <a:cs typeface="Times New Roman" panose="02020603050405020304" pitchFamily="18" charset="0"/>
              </a:rPr>
              <a:t>Art. 2 pkt 14 dyrektywy RED II:</a:t>
            </a:r>
          </a:p>
          <a:p>
            <a:pPr algn="just">
              <a:lnSpc>
                <a:spcPct val="150000"/>
              </a:lnSpc>
            </a:pPr>
            <a:r>
              <a:rPr lang="pl-PL" sz="1800" dirty="0" smtClean="0">
                <a:effectLst/>
                <a:latin typeface="Merriweather Sans" pitchFamily="2" charset="-18"/>
              </a:rPr>
              <a:t>„</a:t>
            </a:r>
            <a:r>
              <a:rPr lang="pl-PL" sz="1800" b="1" dirty="0" smtClean="0">
                <a:effectLst/>
                <a:latin typeface="Merriweather Sans" pitchFamily="2" charset="-18"/>
              </a:rPr>
              <a:t>odbiorca </a:t>
            </a:r>
            <a:r>
              <a:rPr lang="pl-PL" sz="1800" b="1" dirty="0">
                <a:effectLst/>
                <a:latin typeface="Merriweather Sans" pitchFamily="2" charset="-18"/>
              </a:rPr>
              <a:t>końcowy działający w ramach swoich obiektów o określonych granicach </a:t>
            </a:r>
            <a:r>
              <a:rPr lang="pl-PL" sz="1800" dirty="0">
                <a:effectLst/>
                <a:latin typeface="Merriweather Sans" pitchFamily="2" charset="-18"/>
              </a:rPr>
              <a:t>lub, jeśli jest to dozwolone przez państwo członkowskie, w ramach innych obiektów, </a:t>
            </a:r>
            <a:r>
              <a:rPr lang="pl-PL" sz="1800" b="1" dirty="0">
                <a:effectLst/>
                <a:latin typeface="Merriweather Sans" pitchFamily="2" charset="-18"/>
              </a:rPr>
              <a:t>który wytwarza odnawialną energię elektryczną na własne potrzeby</a:t>
            </a:r>
            <a:r>
              <a:rPr lang="pl-PL" sz="1800" dirty="0">
                <a:effectLst/>
                <a:latin typeface="Merriweather Sans" pitchFamily="2" charset="-18"/>
              </a:rPr>
              <a:t> </a:t>
            </a:r>
            <a:r>
              <a:rPr lang="pl-PL" sz="1800" b="1" dirty="0">
                <a:effectLst/>
                <a:latin typeface="Merriweather Sans" pitchFamily="2" charset="-18"/>
              </a:rPr>
              <a:t>oraz który może magazynować lub sprzedawać samodzielnie wytworzoną energię elektryczną</a:t>
            </a:r>
            <a:r>
              <a:rPr lang="pl-PL" sz="1800" dirty="0">
                <a:effectLst/>
                <a:latin typeface="Merriweather Sans" pitchFamily="2" charset="-18"/>
              </a:rPr>
              <a:t>, pod warunkiem że w przypadku prosumenta energii odnawialnej, niebędącego gospodarstwem domowym, działania te nie stanowią jego podstawowej działalności handlowej lub zawodowej”</a:t>
            </a:r>
            <a:endParaRPr lang="pl-PL" sz="1800" b="1" dirty="0">
              <a:solidFill>
                <a:schemeClr val="accent1">
                  <a:lumMod val="75000"/>
                </a:schemeClr>
              </a:solidFill>
              <a:latin typeface="Merriweather Sans" pitchFamily="2" charset="-18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05C99342-9F1F-41CC-A88A-D0C2006B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316464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0658" y="1018096"/>
            <a:ext cx="8880525" cy="1482544"/>
          </a:xfrm>
        </p:spPr>
        <p:txBody>
          <a:bodyPr/>
          <a:lstStyle/>
          <a:p>
            <a:r>
              <a:rPr lang="pl-PL" dirty="0" smtClean="0"/>
              <a:t>Dyrektywa rynkowa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70658" y="1583703"/>
            <a:ext cx="8880525" cy="4845377"/>
          </a:xfrm>
        </p:spPr>
        <p:txBody>
          <a:bodyPr>
            <a:normAutofit fontScale="25000" lnSpcReduction="20000"/>
          </a:bodyPr>
          <a:lstStyle/>
          <a:p>
            <a:endParaRPr lang="pl-PL" sz="3400" u="sng" dirty="0" smtClean="0"/>
          </a:p>
          <a:p>
            <a:pPr algn="just">
              <a:lnSpc>
                <a:spcPct val="120000"/>
              </a:lnSpc>
            </a:pPr>
            <a:r>
              <a:rPr lang="pl-PL" sz="5600" u="sng" dirty="0" smtClean="0"/>
              <a:t>Art</a:t>
            </a:r>
            <a:r>
              <a:rPr lang="pl-PL" sz="5600" u="sng" dirty="0"/>
              <a:t>. 15 ust. 2 </a:t>
            </a:r>
            <a:endParaRPr lang="pl-PL" sz="5600" dirty="0"/>
          </a:p>
          <a:p>
            <a:pPr algn="just">
              <a:lnSpc>
                <a:spcPct val="120000"/>
              </a:lnSpc>
            </a:pPr>
            <a:r>
              <a:rPr lang="pl-PL" sz="5600" dirty="0"/>
              <a:t>Państwa członkowskie zapewniają, by odbiorcy aktywni:</a:t>
            </a:r>
          </a:p>
          <a:p>
            <a:pPr algn="just">
              <a:lnSpc>
                <a:spcPct val="120000"/>
              </a:lnSpc>
            </a:pPr>
            <a:r>
              <a:rPr lang="pl-PL" sz="5600" b="1" dirty="0"/>
              <a:t>2) byli uprawnieni do sprzedaży energii elektrycznej wytworzonej we własnym zakresie</a:t>
            </a:r>
            <a:r>
              <a:rPr lang="pl-PL" sz="5600" dirty="0"/>
              <a:t>, w tym za pośrednictwem umów zakupu energii;</a:t>
            </a:r>
          </a:p>
          <a:p>
            <a:pPr algn="just">
              <a:lnSpc>
                <a:spcPct val="120000"/>
              </a:lnSpc>
            </a:pPr>
            <a:r>
              <a:rPr lang="pl-PL" sz="5600" b="1" dirty="0"/>
              <a:t>5) ponosili opłaty sieciowe odzwierciedlające koszty, przejrzyste i wolne od dyskryminacji, z osobnym rozliczeniem energii elektrycznej wprowadzanej do sieci i zużywanej energii elektrycznej z sieci</a:t>
            </a:r>
            <a:r>
              <a:rPr lang="pl-PL" sz="5600" dirty="0"/>
              <a:t>, zgodnie z art. 59 ust. 9 niniejszej dyrektywy oraz art. 18 rozporządzenia (UE) 2019/943, zapewniające, by odbiorcy aktywni w odpowiedni i wyważony sposób uczestniczyli w ogólnym podziale kosztów systemu</a:t>
            </a:r>
            <a:r>
              <a:rPr lang="pl-PL" sz="5600" dirty="0" smtClean="0"/>
              <a:t>;</a:t>
            </a:r>
            <a:endParaRPr lang="pl-PL" sz="5600" dirty="0"/>
          </a:p>
          <a:p>
            <a:pPr algn="just">
              <a:lnSpc>
                <a:spcPct val="120000"/>
              </a:lnSpc>
            </a:pPr>
            <a:r>
              <a:rPr lang="pl-PL" sz="5600" u="sng" dirty="0"/>
              <a:t>Art. 15 ust. 4</a:t>
            </a:r>
            <a:endParaRPr lang="pl-PL" sz="5600" dirty="0"/>
          </a:p>
          <a:p>
            <a:pPr algn="just">
              <a:lnSpc>
                <a:spcPct val="120000"/>
              </a:lnSpc>
            </a:pPr>
            <a:r>
              <a:rPr lang="pl-PL" sz="5600" b="1" dirty="0"/>
              <a:t>Państwa członkowskie, w których istniejące systemy nie umożliwiają osobnego rozliczania energii elektrycznej wprowadzanej do sieci i zużywanej energii elektrycznej z sieci, nie przyznają nowych praw w tych systemach na okres po 31 grudnia 2023 r.</a:t>
            </a:r>
            <a:r>
              <a:rPr lang="pl-PL" sz="5600" dirty="0"/>
              <a:t> W każdym przypadku wszyscy odbiorcy objęci istniejącymi systemami muszą mieć w każdej chwili możliwość wyboru nowego systemu, który rozlicza oddzielnie energię elektryczną wprowadzaną do sieci i zużywaną energię elektryczną z sieci jako podstawę obliczania opłat sieciowych.</a:t>
            </a:r>
          </a:p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Warszawa, 23.05.2020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982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088B5A0-D22D-46F9-AD05-E021B95D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90245"/>
            <a:ext cx="8880525" cy="96699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dirty="0"/>
              <a:t>Ilu jest obecnie prosumentów Polsce prosumentów?</a:t>
            </a: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5D0E9B69-4962-4F61-B214-69B006A4F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741" y="1490874"/>
            <a:ext cx="10020029" cy="5308600"/>
          </a:xfrm>
        </p:spPr>
        <p:txBody>
          <a:bodyPr>
            <a:normAutofit/>
          </a:bodyPr>
          <a:lstStyle/>
          <a:p>
            <a:pPr marL="265113" lvl="2" indent="-176213" algn="just"/>
            <a:endParaRPr lang="pl-PL" sz="32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176213" lvl="2" algn="just">
              <a:lnSpc>
                <a:spcPct val="150000"/>
              </a:lnSpc>
            </a:pPr>
            <a:r>
              <a:rPr lang="pl-PL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W styczniu 2022 roku liczba </a:t>
            </a:r>
            <a:r>
              <a:rPr lang="pl-PL" sz="24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mikroinstalacji</a:t>
            </a:r>
            <a:r>
              <a:rPr lang="pl-PL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fotowoltaicznych wyniosła </a:t>
            </a:r>
            <a:r>
              <a:rPr lang="pl-PL" sz="24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866 945</a:t>
            </a:r>
            <a:r>
              <a:rPr lang="pl-PL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.</a:t>
            </a:r>
            <a:r>
              <a:rPr lang="pl-PL" sz="2400" dirty="0">
                <a:solidFill>
                  <a:schemeClr val="accent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Dla porównania, na 2020 roku liczba </a:t>
            </a:r>
            <a:r>
              <a:rPr lang="pl-PL" sz="24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mikroinstalacji</a:t>
            </a:r>
            <a:r>
              <a:rPr lang="pl-PL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wyniosła ponad 457 tys. </a:t>
            </a:r>
            <a:endParaRPr lang="pl-PL" sz="2400" dirty="0" smtClean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176213" lvl="2" algn="just">
              <a:lnSpc>
                <a:spcPct val="150000"/>
              </a:lnSpc>
            </a:pPr>
            <a:r>
              <a:rPr lang="pl-PL" sz="2400" b="1" dirty="0" smtClean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Oznacza </a:t>
            </a:r>
            <a:r>
              <a:rPr lang="pl-PL" sz="24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to wzrost o ok. 390 tys. w ciągu roku.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  <a:p>
            <a:endParaRPr lang="pl-PL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916E04F-9418-4FB8-8A89-C1F6E747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3540266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Warszawa, 23.05.2020</a:t>
            </a:r>
            <a:endParaRPr lang="pl-PL" dirty="0"/>
          </a:p>
        </p:txBody>
      </p:sp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908724794"/>
              </p:ext>
            </p:extLst>
          </p:nvPr>
        </p:nvGraphicFramePr>
        <p:xfrm>
          <a:off x="826037" y="564286"/>
          <a:ext cx="9125146" cy="626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59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088B5A0-D22D-46F9-AD05-E021B95D9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643" y="490245"/>
            <a:ext cx="8880525" cy="966993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Nowy system rozliczeń prosumentów</a:t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5D0E9B69-4962-4F61-B214-69B006A4F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719" y="1320801"/>
            <a:ext cx="10139052" cy="530860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effectLst/>
                <a:latin typeface="Merriweather Sans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Cel: stabilny rozwój energetyki prosumenckiej i zapewnienie elastyczności systemu energetycznego  </a:t>
            </a:r>
          </a:p>
          <a:p>
            <a:pPr algn="ctr">
              <a:lnSpc>
                <a:spcPct val="120000"/>
              </a:lnSpc>
            </a:pPr>
            <a:endParaRPr lang="pl-PL" sz="2000" b="1" dirty="0">
              <a:solidFill>
                <a:schemeClr val="accent1">
                  <a:lumMod val="75000"/>
                </a:schemeClr>
              </a:solidFill>
              <a:effectLst/>
              <a:latin typeface="Merriweather Sans" pitchFamily="2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I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ntegracja  rosnącej liczby mikroinstalacji z systemem elektroenergetycznym </a:t>
            </a:r>
            <a:endParaRPr lang="pl-PL" sz="1800" dirty="0" smtClean="0">
              <a:effectLst/>
              <a:latin typeface="Merriweather Sans" pitchFamily="2" charset="-18"/>
              <a:ea typeface="Calibri" panose="020F0502020204030204" pitchFamily="34" charset="0"/>
            </a:endParaRP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Merriweather Sans" pitchFamily="2" charset="-18"/>
                <a:ea typeface="Calibri" panose="020F0502020204030204" pitchFamily="34" charset="0"/>
              </a:rPr>
              <a:t>Ograniczenie </a:t>
            </a: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problemów z przyłączeniem nowych 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prosumentów do sieci</a:t>
            </a: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Z</a:t>
            </a: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większanie  autokonsumpcji</a:t>
            </a:r>
            <a:endParaRPr lang="pl-PL" sz="1800" dirty="0">
              <a:latin typeface="Merriweather Sans" pitchFamily="2" charset="-18"/>
              <a:ea typeface="Calibri" panose="020F0502020204030204" pitchFamily="34" charset="0"/>
            </a:endParaRP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effectLst/>
                <a:latin typeface="Merriweather Sans" pitchFamily="2" charset="-18"/>
                <a:ea typeface="Calibri" panose="020F0502020204030204" pitchFamily="34" charset="0"/>
              </a:rPr>
              <a:t>Zachowanie możliwości obniżenia rachunków za energię </a:t>
            </a: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Merriweather Sans" pitchFamily="2" charset="-18"/>
                <a:ea typeface="Calibri" panose="020F0502020204030204" pitchFamily="34" charset="0"/>
              </a:rPr>
              <a:t>Zmiany zgodne z modelem przebudowy rynku energii rynku w projekcie wdrażającym dyrektywę rynkową nr UC 74 </a:t>
            </a:r>
            <a:r>
              <a:rPr lang="pl-PL" sz="1800" dirty="0" smtClean="0">
                <a:latin typeface="Merriweather Sans" pitchFamily="2" charset="-18"/>
                <a:ea typeface="Calibri" panose="020F0502020204030204" pitchFamily="34" charset="0"/>
              </a:rPr>
              <a:t>(agregatorzy)</a:t>
            </a:r>
          </a:p>
          <a:p>
            <a:pPr marL="457200" indent="-457200" algn="just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pl-PL" sz="1800" dirty="0" smtClean="0">
                <a:effectLst/>
                <a:latin typeface="Merriweather Sans" pitchFamily="2" charset="-18"/>
                <a:ea typeface="Calibri" panose="020F0502020204030204" pitchFamily="34" charset="0"/>
              </a:rPr>
              <a:t>Impleme</a:t>
            </a:r>
            <a:r>
              <a:rPr lang="pl-PL" sz="1800" dirty="0" smtClean="0">
                <a:latin typeface="Merriweather Sans" pitchFamily="2" charset="-18"/>
                <a:ea typeface="Calibri" panose="020F0502020204030204" pitchFamily="34" charset="0"/>
              </a:rPr>
              <a:t>ntacja dyrektywy </a:t>
            </a:r>
            <a:r>
              <a:rPr lang="pl-PL" sz="1800" dirty="0" smtClean="0">
                <a:latin typeface="Merriweather Sans" pitchFamily="2" charset="-18"/>
              </a:rPr>
              <a:t>RED II</a:t>
            </a:r>
            <a:endParaRPr lang="pl-PL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 algn="just"/>
            <a:endParaRPr lang="pl-PL" sz="1579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916E04F-9418-4FB8-8A89-C1F6E747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>
                <a:latin typeface="Merriweather Sans" pitchFamily="2" charset="-18"/>
              </a:rPr>
              <a:t>Warszawa, 25.03.2022</a:t>
            </a:r>
          </a:p>
        </p:txBody>
      </p:sp>
    </p:spTree>
    <p:extLst>
      <p:ext uri="{BB962C8B-B14F-4D97-AF65-F5344CB8AC3E}">
        <p14:creationId xmlns:p14="http://schemas.microsoft.com/office/powerpoint/2010/main" val="11577235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rgbClr val="000000"/>
      </a:dk1>
      <a:lt1>
        <a:sysClr val="window" lastClr="FFFFFF"/>
      </a:lt1>
      <a:dk2>
        <a:srgbClr val="00A499"/>
      </a:dk2>
      <a:lt2>
        <a:srgbClr val="FFFFFF"/>
      </a:lt2>
      <a:accent1>
        <a:srgbClr val="00A499"/>
      </a:accent1>
      <a:accent2>
        <a:srgbClr val="84BD00"/>
      </a:accent2>
      <a:accent3>
        <a:srgbClr val="EEDC00"/>
      </a:accent3>
      <a:accent4>
        <a:srgbClr val="FFC000"/>
      </a:accent4>
      <a:accent5>
        <a:srgbClr val="007F77"/>
      </a:accent5>
      <a:accent6>
        <a:srgbClr val="478600"/>
      </a:accent6>
      <a:hlink>
        <a:srgbClr val="0070C0"/>
      </a:hlink>
      <a:folHlink>
        <a:srgbClr val="7030A0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2002</TotalTime>
  <Words>876</Words>
  <Application>Microsoft Office PowerPoint</Application>
  <PresentationFormat>Niestandardowy</PresentationFormat>
  <Paragraphs>102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3" baseType="lpstr">
      <vt:lpstr>Arial</vt:lpstr>
      <vt:lpstr>Calibri</vt:lpstr>
      <vt:lpstr>Merriweather Sans</vt:lpstr>
      <vt:lpstr>Merriweather Sans Light</vt:lpstr>
      <vt:lpstr>Times New Roman</vt:lpstr>
      <vt:lpstr>Wingdings</vt:lpstr>
      <vt:lpstr>Motyw pakietu Office</vt:lpstr>
      <vt:lpstr>Odnawialne źródła energii szansą zrównoważonego rozwoju regionu  Nowe szanse dla rozwoju sektora prosumentów po 1 kwietnia 2022 r.</vt:lpstr>
      <vt:lpstr>Cele Zrównoważonego Rozwoju </vt:lpstr>
      <vt:lpstr>Zwiększenie do 2030 roku udziału odnawialnych źródeł energii w globalnym miksie energetycznym jest jednym z zadań realizacji  Celów Zrównoważonego Rozwoju </vt:lpstr>
      <vt:lpstr>Prezentacja programu PowerPoint</vt:lpstr>
      <vt:lpstr>Definicja prosumenta</vt:lpstr>
      <vt:lpstr>Dyrektywa rynkowa</vt:lpstr>
      <vt:lpstr>Ilu jest obecnie prosumentów Polsce prosumentów? </vt:lpstr>
      <vt:lpstr>Prezentacja programu PowerPoint</vt:lpstr>
      <vt:lpstr>Nowy system rozliczeń prosumentów </vt:lpstr>
      <vt:lpstr>Korzyści z wprowadzenia zmian w systemie rozliczeń prosumentów w szerszej perspektywie</vt:lpstr>
      <vt:lpstr>Nowy system rozliczeń prosumentów</vt:lpstr>
      <vt:lpstr>Net – billing: etapy wprowadzenia</vt:lpstr>
      <vt:lpstr>Prosument zbiorowy i wirtualny</vt:lpstr>
      <vt:lpstr>Wprowadzenie tzw. ustawy parasolowej – utrzymanie rozliczeń w systemie opustów dla beneficjentów projektów parasolowych i grantowych</vt:lpstr>
      <vt:lpstr>Zmianą modelu rozliczeń prosumenckich będzie spójna z czwartą edycją Programu „Mój Prąd”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Wiktor Gościcki</dc:creator>
  <cp:lastModifiedBy>SAFJAŃSKI Jakub</cp:lastModifiedBy>
  <cp:revision>141</cp:revision>
  <dcterms:created xsi:type="dcterms:W3CDTF">2020-05-22T16:26:21Z</dcterms:created>
  <dcterms:modified xsi:type="dcterms:W3CDTF">2022-03-30T08:33:59Z</dcterms:modified>
</cp:coreProperties>
</file>