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69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BCF00-B450-FF28-DE59-BCD9A5C98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4" y="3429000"/>
            <a:ext cx="9160625" cy="1646302"/>
          </a:xfrm>
        </p:spPr>
        <p:txBody>
          <a:bodyPr/>
          <a:lstStyle/>
          <a:p>
            <a:r>
              <a:rPr lang="pl-PL" dirty="0"/>
              <a:t>OCZEKIWANIA PRODUCENTÓW</a:t>
            </a:r>
            <a:br>
              <a:rPr lang="pl-PL" dirty="0"/>
            </a:br>
            <a:r>
              <a:rPr lang="pl-PL" dirty="0"/>
              <a:t>ENERGII ROZPROSZONEJ</a:t>
            </a:r>
            <a:br>
              <a:rPr lang="pl-PL" dirty="0"/>
            </a:br>
            <a:r>
              <a:rPr lang="pl-PL" dirty="0"/>
              <a:t>WOBEC </a:t>
            </a:r>
            <a:r>
              <a:rPr lang="pl-PL" dirty="0">
                <a:solidFill>
                  <a:srgbClr val="00B0F0"/>
                </a:solidFill>
              </a:rPr>
              <a:t>SAMORZĄDÓW I RZĄDU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81893C-4F48-DA19-B866-5AD0AB112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256" y="5139800"/>
            <a:ext cx="7766936" cy="1096899"/>
          </a:xfrm>
        </p:spPr>
        <p:txBody>
          <a:bodyPr/>
          <a:lstStyle/>
          <a:p>
            <a:r>
              <a:rPr lang="pl-PL" dirty="0"/>
              <a:t> Łukasz Szeląg </a:t>
            </a:r>
          </a:p>
        </p:txBody>
      </p:sp>
    </p:spTree>
    <p:extLst>
      <p:ext uri="{BB962C8B-B14F-4D97-AF65-F5344CB8AC3E}">
        <p14:creationId xmlns:p14="http://schemas.microsoft.com/office/powerpoint/2010/main" val="298468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83" y="243764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0" i="0" dirty="0">
                <a:solidFill>
                  <a:srgbClr val="040C28"/>
                </a:solidFill>
                <a:effectLst/>
                <a:latin typeface="Google Sans"/>
              </a:rPr>
              <a:t>To na Pomorzu Zachodnim wiele lat temu powstały pierwsze farmy wiatrowe, jesteśmy liderem w produkcji zielonej energii</a:t>
            </a:r>
            <a:r>
              <a:rPr lang="pl-PL" sz="2400" b="0" i="0" dirty="0">
                <a:solidFill>
                  <a:srgbClr val="1F1F1F"/>
                </a:solidFill>
                <a:effectLst/>
                <a:latin typeface="Google Sans"/>
              </a:rPr>
              <a:t> – mówił Marszałek Województwa Zachodniopomorskiego Olgierd </a:t>
            </a:r>
            <a:r>
              <a:rPr lang="pl-PL" sz="2400" b="0" i="0" dirty="0" err="1">
                <a:solidFill>
                  <a:srgbClr val="1F1F1F"/>
                </a:solidFill>
                <a:effectLst/>
                <a:latin typeface="Google Sans"/>
              </a:rPr>
              <a:t>Geblewicz</a:t>
            </a:r>
            <a:r>
              <a:rPr lang="pl-PL" sz="2400" b="0" i="0" dirty="0">
                <a:solidFill>
                  <a:srgbClr val="1F1F1F"/>
                </a:solidFill>
                <a:effectLst/>
                <a:latin typeface="Google Sans"/>
              </a:rPr>
              <a:t>. – To gigantyczny potencjał, który chcemy wykorzystać dla rozwoju zachodniopomorskiej gospodarki i rozwoju naszych firm.</a:t>
            </a:r>
          </a:p>
          <a:p>
            <a:pPr marL="0" indent="0">
              <a:buNone/>
            </a:pPr>
            <a:endParaRPr lang="pl-PL" sz="2400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1F1F1F"/>
                </a:solidFill>
                <a:latin typeface="Google Sans"/>
              </a:rPr>
              <a:t>RMF FM</a:t>
            </a:r>
            <a:endParaRPr lang="pl-PL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AAC9A0-9639-A962-282D-0ACD0296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24" y="4627491"/>
            <a:ext cx="1552402" cy="1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0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63E3F-4E5F-D828-309E-4CEFB851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6CE5707-879F-E312-7D13-D3DAB33AA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21" y="623021"/>
            <a:ext cx="7678565" cy="5419005"/>
          </a:xfrm>
        </p:spPr>
      </p:pic>
    </p:spTree>
    <p:extLst>
      <p:ext uri="{BB962C8B-B14F-4D97-AF65-F5344CB8AC3E}">
        <p14:creationId xmlns:p14="http://schemas.microsoft.com/office/powerpoint/2010/main" val="314959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9A0A4C-0B6D-D4D7-E9E7-25E784EE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0DF8E52-1493-2123-1883-A3384231F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772595" cy="4934585"/>
          </a:xfrm>
        </p:spPr>
      </p:pic>
    </p:spTree>
    <p:extLst>
      <p:ext uri="{BB962C8B-B14F-4D97-AF65-F5344CB8AC3E}">
        <p14:creationId xmlns:p14="http://schemas.microsoft.com/office/powerpoint/2010/main" val="257936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1FC42-A478-8A96-C7CD-E1FD3BA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94555B-F739-B146-E0B0-12ED75C5A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09" y="599440"/>
            <a:ext cx="11222181" cy="5066002"/>
          </a:xfrm>
        </p:spPr>
      </p:pic>
    </p:spTree>
    <p:extLst>
      <p:ext uri="{BB962C8B-B14F-4D97-AF65-F5344CB8AC3E}">
        <p14:creationId xmlns:p14="http://schemas.microsoft.com/office/powerpoint/2010/main" val="299377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20C7A-CD2B-7D47-1CD1-D799E352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47EDC-458D-68F7-8D05-2A791FB3D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19" y="5885410"/>
            <a:ext cx="5854843" cy="2269895"/>
          </a:xfrm>
        </p:spPr>
        <p:txBody>
          <a:bodyPr/>
          <a:lstStyle/>
          <a:p>
            <a:r>
              <a:rPr lang="pl-PL" dirty="0"/>
              <a:t>Klastry to innowacje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074" name="Picture 2" descr="EVANpl Polski elektryczny pojazd dostawczy – EVANpl Polski elektryczny  pojazd dostawczy kategori N1">
            <a:extLst>
              <a:ext uri="{FF2B5EF4-FFF2-40B4-BE49-F238E27FC236}">
                <a16:creationId xmlns:a16="http://schemas.microsoft.com/office/drawing/2014/main" id="{466D207D-D9A5-4869-9546-909D2889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8" y="2384712"/>
            <a:ext cx="4588626" cy="30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9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827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Co potrzebuje OZE? 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>
                <a:solidFill>
                  <a:schemeClr val="accent5"/>
                </a:solidFill>
              </a:rPr>
              <a:t>Potrzebuje podpisania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accent5"/>
                </a:solidFill>
              </a:rPr>
              <a:t>przez </a:t>
            </a:r>
            <a:r>
              <a:rPr lang="pl-PL" sz="2400" dirty="0" err="1">
                <a:solidFill>
                  <a:schemeClr val="accent5"/>
                </a:solidFill>
              </a:rPr>
              <a:t>OSDn</a:t>
            </a:r>
            <a:r>
              <a:rPr lang="pl-PL" sz="2400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accent5"/>
                </a:solidFill>
              </a:rPr>
              <a:t>Karty Transformacji Sieci</a:t>
            </a:r>
          </a:p>
        </p:txBody>
      </p:sp>
    </p:spTree>
    <p:extLst>
      <p:ext uri="{BB962C8B-B14F-4D97-AF65-F5344CB8AC3E}">
        <p14:creationId xmlns:p14="http://schemas.microsoft.com/office/powerpoint/2010/main" val="175332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2BAF8-1986-F2CA-4ADB-09A6D0A8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E71C8-4E6C-5D9D-A482-91D33949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Czego potrzebuje zielony biznes? </a:t>
            </a:r>
          </a:p>
          <a:p>
            <a:endParaRPr lang="pl-PL" dirty="0"/>
          </a:p>
          <a:p>
            <a:r>
              <a:rPr lang="pl-PL" dirty="0"/>
              <a:t>Sprawnej komunikacji kolejowej i lotniczej z Warszawą i innymi regionami Polski. </a:t>
            </a:r>
          </a:p>
        </p:txBody>
      </p:sp>
    </p:spTree>
    <p:extLst>
      <p:ext uri="{BB962C8B-B14F-4D97-AF65-F5344CB8AC3E}">
        <p14:creationId xmlns:p14="http://schemas.microsoft.com/office/powerpoint/2010/main" val="1892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E6977-01A0-5DEC-FE18-352D204C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1258"/>
          </a:xfrm>
        </p:spPr>
        <p:txBody>
          <a:bodyPr>
            <a:noAutofit/>
          </a:bodyPr>
          <a:lstStyle/>
          <a:p>
            <a:r>
              <a:rPr lang="pl-PL" sz="2800" dirty="0"/>
              <a:t>OCZEKIWANIA PRODUCENTÓW ENERGII ROZPROSZONEJ WOBEC </a:t>
            </a:r>
            <a:r>
              <a:rPr lang="pl-PL" sz="2800" dirty="0">
                <a:solidFill>
                  <a:srgbClr val="00B0F0"/>
                </a:solidFill>
              </a:rPr>
              <a:t>SAMORZĄDÓW I RZĄDU 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AEE71-13C2-6E5B-61C2-5E04C336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20241"/>
            <a:ext cx="8596668" cy="4121122"/>
          </a:xfrm>
        </p:spPr>
        <p:txBody>
          <a:bodyPr/>
          <a:lstStyle/>
          <a:p>
            <a:r>
              <a:rPr lang="pl-PL" dirty="0"/>
              <a:t>Statystyka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Mix energetyczny w Polsce w lutym 2024 r.</a:t>
            </a:r>
          </a:p>
          <a:p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Największy udział w produkcji energii elektrycznej w lutym 2024 r. miały elektrownie zawodowe. Dominował węgiel kamienny (43,26%) i węgiel brunatny (19,77%). Jeśli chodzi o zieloną energetykę, to farmy wiatrowe miały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19,55% wkładu w produkcję energii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, a inne odnawialne 3,96%</a:t>
            </a:r>
          </a:p>
          <a:p>
            <a:pPr marL="0" indent="0">
              <a:buNone/>
            </a:pPr>
            <a:r>
              <a:rPr lang="pl-PL" dirty="0">
                <a:solidFill>
                  <a:srgbClr val="202124"/>
                </a:solidFill>
                <a:latin typeface="Google Sans"/>
              </a:rPr>
              <a:t>Mix w Europie</a:t>
            </a:r>
          </a:p>
          <a:p>
            <a:r>
              <a:rPr lang="pl-PL" b="0" i="0" dirty="0">
                <a:solidFill>
                  <a:srgbClr val="474747"/>
                </a:solidFill>
                <a:effectLst/>
                <a:latin typeface="Google Sans"/>
              </a:rPr>
              <a:t>Odnawialne źródła w produkcji energii elektrycznej stanowiły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21,01%</a:t>
            </a:r>
            <a:r>
              <a:rPr lang="pl-PL" b="0" i="0" dirty="0">
                <a:solidFill>
                  <a:srgbClr val="474747"/>
                </a:solidFill>
                <a:effectLst/>
                <a:latin typeface="Google Sans"/>
              </a:rPr>
              <a:t> (względem 17,17% raportowanych za 2021 r.)</a:t>
            </a:r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5568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pic>
        <p:nvPicPr>
          <p:cNvPr id="1026" name="Picture 2" descr="Realizacje - ZEG | Zakład Elektryczny Sp. z o.o.">
            <a:extLst>
              <a:ext uri="{FF2B5EF4-FFF2-40B4-BE49-F238E27FC236}">
                <a16:creationId xmlns:a16="http://schemas.microsoft.com/office/drawing/2014/main" id="{DEF4E70E-4481-45A7-5283-1998E82CD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7" y="2322874"/>
            <a:ext cx="3446254" cy="26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B25594C-5C6C-CE92-71E7-4C3815C19D67}"/>
              </a:ext>
            </a:extLst>
          </p:cNvPr>
          <p:cNvSpPr txBox="1">
            <a:spLocks/>
          </p:cNvSpPr>
          <p:nvPr/>
        </p:nvSpPr>
        <p:spPr>
          <a:xfrm>
            <a:off x="829734" y="5203767"/>
            <a:ext cx="8596668" cy="98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0" i="0" dirty="0">
                <a:solidFill>
                  <a:srgbClr val="030A1A"/>
                </a:solidFill>
                <a:effectLst/>
                <a:latin typeface="Titillium Web" panose="020F0502020204030204" pitchFamily="2" charset="-18"/>
              </a:rPr>
              <a:t>Farma wiatrowa Lędzin – Sieć kablowa SN wraz ze stacjami transformatorowymi 0,67/15 </a:t>
            </a:r>
            <a:r>
              <a:rPr lang="pl-PL" b="0" i="0" dirty="0" err="1">
                <a:solidFill>
                  <a:srgbClr val="030A1A"/>
                </a:solidFill>
                <a:effectLst/>
                <a:latin typeface="Titillium Web" panose="020F0502020204030204" pitchFamily="2" charset="-18"/>
              </a:rPr>
              <a:t>kV</a:t>
            </a:r>
            <a:r>
              <a:rPr lang="pl-PL" b="0" i="0" dirty="0">
                <a:solidFill>
                  <a:srgbClr val="030A1A"/>
                </a:solidFill>
                <a:effectLst/>
                <a:latin typeface="Titillium Web" panose="020F0502020204030204" pitchFamily="2" charset="-18"/>
              </a:rPr>
              <a:t> z powiązaniem do GPZ wykonan</a:t>
            </a:r>
            <a:r>
              <a:rPr lang="pl-PL" dirty="0">
                <a:solidFill>
                  <a:srgbClr val="030A1A"/>
                </a:solidFill>
                <a:latin typeface="Titillium Web" panose="020F0502020204030204" pitchFamily="2" charset="-18"/>
              </a:rPr>
              <a:t>a przez członka Gryfickiego Klastra Energii </a:t>
            </a:r>
            <a:r>
              <a:rPr lang="pl-PL" dirty="0">
                <a:solidFill>
                  <a:srgbClr val="C00000"/>
                </a:solidFill>
                <a:latin typeface="Titillium Web" panose="020F0502020204030204" pitchFamily="2" charset="-18"/>
              </a:rPr>
              <a:t>ZEG Gryfice</a:t>
            </a:r>
            <a:r>
              <a:rPr lang="pl-PL" dirty="0">
                <a:solidFill>
                  <a:srgbClr val="030A1A"/>
                </a:solidFill>
                <a:latin typeface="Titillium Web" panose="020F0502020204030204" pitchFamily="2" charset="-18"/>
              </a:rPr>
              <a:t>. Firma działa na rynku 35 lat.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24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8276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b="0" i="0" dirty="0">
                <a:effectLst/>
                <a:latin typeface="-apple-system"/>
              </a:rPr>
              <a:t>Klastry, to przede wszystkim organizacje samorządów terytorialnych i nie należy ich mylić z firmami. Są one kluczowe dla rozwoju energetyki w Polsce, nie tylko ze względu na możliwości dostępu do taniej zielonej energii, ale też ze względu na zwiększenie polskiego bezpieczeństwa, poprzez korzystanie z wielu mniejszych źródeł, na obszarze całego kraju. </a:t>
            </a:r>
          </a:p>
          <a:p>
            <a:r>
              <a:rPr lang="pl-PL" sz="2400" b="0" i="0" dirty="0">
                <a:effectLst/>
                <a:latin typeface="-apple-system"/>
              </a:rPr>
              <a:t>Przestarzały i niewydolny scentralizowany system, działający u nas jeszcze od połowy ubiegłego wieku, jest w dużo większym stopniu narażony na ataki z zewnątrz.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1243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pic>
        <p:nvPicPr>
          <p:cNvPr id="2050" name="Picture 2" descr="Przewrócony słup odporowo-narożny linii 220 kV Morzyczyn–Police i obrócony blok fundamentowy nogi tego słupa. (Źródło: Paczkowska, Paczkowski 2009).">
            <a:extLst>
              <a:ext uri="{FF2B5EF4-FFF2-40B4-BE49-F238E27FC236}">
                <a16:creationId xmlns:a16="http://schemas.microsoft.com/office/drawing/2014/main" id="{4D62B53F-4F91-D651-0C50-A1F2A412C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3" y="2348477"/>
            <a:ext cx="8748770" cy="30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10779D5-DB99-4410-2813-159F681BF89F}"/>
              </a:ext>
            </a:extLst>
          </p:cNvPr>
          <p:cNvSpPr txBox="1">
            <a:spLocks/>
          </p:cNvSpPr>
          <p:nvPr/>
        </p:nvSpPr>
        <p:spPr>
          <a:xfrm>
            <a:off x="601283" y="568867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Przykładowe zniszczenia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5821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8276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b="0" i="0" dirty="0">
                <a:effectLst/>
                <a:latin typeface="-apple-system"/>
              </a:rPr>
              <a:t>Klastry, to przede wszystkim organizacje samorządów terytorialnych i nie należy ich mylić z firmami. Są one kluczowe dla rozwoju energetyki w Polsce, nie tylko ze względu na możliwości dostępu do taniej zielonej energii, ale też ze względu na zwiększenie polskiego bezpieczeństwa, poprzez korzystanie z wielu mniejszych źródeł, na obszarze całego kraju. </a:t>
            </a:r>
          </a:p>
          <a:p>
            <a:r>
              <a:rPr lang="pl-PL" sz="2400" b="0" i="0" dirty="0">
                <a:effectLst/>
                <a:latin typeface="-apple-system"/>
              </a:rPr>
              <a:t>Przestarzały i niewydolny scentralizowany system, działający u nas jeszcze od połowy ubiegłego wieku, jest w dużo większym stopniu narażony na ataki z zewnątrz.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8335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8276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-apple-system"/>
              </a:rPr>
              <a:t>W</a:t>
            </a:r>
            <a:r>
              <a:rPr lang="pl-PL" sz="2400" b="0" i="0" dirty="0">
                <a:effectLst/>
                <a:latin typeface="-apple-system"/>
              </a:rPr>
              <a:t> Polsce energetyka odnawialna jest obecnie jedną z najszybciej rozwijających się gałęzi gospodarki. Podkreślić jednak należy, że dzieje się to głównie oddolnie, dzięki prywatnym inwestycjom, przez ostanie lata wbrew administracji centralnej</a:t>
            </a:r>
            <a:br>
              <a:rPr lang="pl-PL" sz="2400" b="0" i="0" dirty="0">
                <a:effectLst/>
                <a:latin typeface="-apple-system"/>
              </a:rPr>
            </a:br>
            <a:br>
              <a:rPr lang="pl-PL" sz="2400" b="0" i="0" dirty="0">
                <a:effectLst/>
                <a:latin typeface="-apple-system"/>
              </a:rPr>
            </a:br>
            <a:r>
              <a:rPr lang="pl-PL" sz="2400" b="0" i="0" dirty="0">
                <a:effectLst/>
                <a:latin typeface="-apple-system"/>
              </a:rPr>
              <a:t>Energetykę rozproszoną należy rozumieć, jako system, w którym ujmujemy wiele źródeł, magazyny energii, inteligentne sieci przesyłowe oraz rozwiązania IT bilansujące produkcję energii z jej lokalnym zużyciem. Taki właśnie model, dbając o bezpieczeństwo energetyczne powiatu Gryfickiego jest Gryficki Klaster Energii.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623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0E0DC-6E4C-5AEE-43B5-50AACB50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7D7163-6AB6-95BE-6B50-ABCE2BDBA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74" y="2160588"/>
            <a:ext cx="6047290" cy="3881437"/>
          </a:xfrm>
        </p:spPr>
      </p:pic>
    </p:spTree>
    <p:extLst>
      <p:ext uri="{BB962C8B-B14F-4D97-AF65-F5344CB8AC3E}">
        <p14:creationId xmlns:p14="http://schemas.microsoft.com/office/powerpoint/2010/main" val="3295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D61DD-B373-A972-D7ED-6073E57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OCZEKIWANIA PRODUCENTÓW ENERGII ROZPROSZONEJ WOBEC </a:t>
            </a:r>
            <a:r>
              <a:rPr lang="pl-PL" sz="3600" dirty="0">
                <a:solidFill>
                  <a:srgbClr val="00B0F0"/>
                </a:solidFill>
              </a:rPr>
              <a:t>SAMORZĄDÓW I RZĄDU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6449DB2-6EB4-154A-BC53-81C62A750981}"/>
              </a:ext>
            </a:extLst>
          </p:cNvPr>
          <p:cNvSpPr txBox="1">
            <a:spLocks/>
          </p:cNvSpPr>
          <p:nvPr/>
        </p:nvSpPr>
        <p:spPr>
          <a:xfrm>
            <a:off x="677334" y="1920241"/>
            <a:ext cx="8596668" cy="412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64ABE-F0FE-A182-5AA3-2C83D9AD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827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0" i="0" dirty="0">
                <a:effectLst/>
                <a:latin typeface="-apple-system"/>
              </a:rPr>
              <a:t>✔ elektrownia Turów w przyszłości może stać się wielkim magazynem energii</a:t>
            </a:r>
            <a:br>
              <a:rPr lang="pl-PL" sz="2400" b="0" i="0" dirty="0">
                <a:effectLst/>
                <a:latin typeface="-apple-system"/>
              </a:rPr>
            </a:br>
            <a:br>
              <a:rPr lang="pl-PL" sz="2400" b="0" i="0" dirty="0">
                <a:effectLst/>
                <a:latin typeface="-apple-system"/>
              </a:rPr>
            </a:br>
            <a:r>
              <a:rPr lang="pl-PL" sz="2400" b="0" i="0" dirty="0">
                <a:effectLst/>
                <a:latin typeface="-apple-system"/>
              </a:rPr>
              <a:t>✔ pod koniec 2022 roku region zgorzelecki, w którym działają kopalnia i elektrownia PGE Turów, ostatecznie stracił szansę na pozyskanie unijnych pieniędzy z Funduszu Sprawiedliwej Transformacji - a faktycznie miał możliwość podjąć ponad miliard złotych.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684456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4429</TotalTime>
  <Words>603</Words>
  <Application>Microsoft Office PowerPoint</Application>
  <PresentationFormat>Panoramiczny</PresentationFormat>
  <Paragraphs>41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Google Sans</vt:lpstr>
      <vt:lpstr>Titillium Web</vt:lpstr>
      <vt:lpstr>Trebuchet MS</vt:lpstr>
      <vt:lpstr>Wingdings 3</vt:lpstr>
      <vt:lpstr>Faseta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  <vt:lpstr>Prezentacja programu PowerPoint</vt:lpstr>
      <vt:lpstr>Prezentacja programu PowerPoint</vt:lpstr>
      <vt:lpstr>Prezentacja programu PowerPoint</vt:lpstr>
      <vt:lpstr>OCZEKIWANIA PRODUCENTÓW ENERGII ROZPROSZONEJ WOBEC SAMORZĄDÓW I RZĄDU </vt:lpstr>
      <vt:lpstr>OCZEKIWANIA PRODUCENTÓW ENERGII ROZPROSZONEJ WOBEC SAMORZĄDÓW I RZĄDU </vt:lpstr>
      <vt:lpstr>OCZEKIWANIA PRODUCENTÓW ENERGII ROZPROSZONEJ WOBEC SAMORZĄDÓW I RZĄDU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OCZEKIWANIA PRODUCENTÓW ENERGII ROZPROSZONEJ WOBEC SAMORZĄDÓW I RZĄDU </dc:title>
  <dc:creator>Lukasz Szelag</dc:creator>
  <cp:lastModifiedBy>Lukasz Szelag</cp:lastModifiedBy>
  <cp:revision>2</cp:revision>
  <dcterms:created xsi:type="dcterms:W3CDTF">2024-03-19T08:03:39Z</dcterms:created>
  <dcterms:modified xsi:type="dcterms:W3CDTF">2024-03-22T09:53:11Z</dcterms:modified>
</cp:coreProperties>
</file>