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7" r:id="rId4"/>
    <p:sldId id="315" r:id="rId5"/>
    <p:sldId id="316" r:id="rId6"/>
    <p:sldId id="259" r:id="rId7"/>
    <p:sldId id="296" r:id="rId8"/>
    <p:sldId id="293" r:id="rId9"/>
    <p:sldId id="263" r:id="rId10"/>
    <p:sldId id="297" r:id="rId11"/>
    <p:sldId id="307" r:id="rId12"/>
    <p:sldId id="318" r:id="rId13"/>
    <p:sldId id="313" r:id="rId14"/>
    <p:sldId id="308" r:id="rId15"/>
    <p:sldId id="312" r:id="rId16"/>
  </p:sldIdLst>
  <p:sldSz cx="8964613" cy="6624638"/>
  <p:notesSz cx="6858000" cy="9144000"/>
  <p:defaultTextStyle>
    <a:defPPr>
      <a:defRPr lang="pl-PL"/>
    </a:defPPr>
    <a:lvl1pPr marL="0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5404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0808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6213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1617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7021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2425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17830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63234" algn="l" defTabSz="8908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2" d="100"/>
          <a:sy n="82" d="100"/>
        </p:scale>
        <p:origin x="1522" y="43"/>
      </p:cViewPr>
      <p:guideLst>
        <p:guide orient="horz" pos="2087"/>
        <p:guide pos="2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2346" y="2057932"/>
            <a:ext cx="7619921" cy="142000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4692" y="3753962"/>
            <a:ext cx="6275229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9344" y="265293"/>
            <a:ext cx="2017038" cy="5652411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48230" y="265293"/>
            <a:ext cx="5901704" cy="565241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143" y="4256944"/>
            <a:ext cx="7619921" cy="131572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8143" y="2807805"/>
            <a:ext cx="7619921" cy="1449139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54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0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6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7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7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8231" y="1545749"/>
            <a:ext cx="3959371" cy="4371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57011" y="1545749"/>
            <a:ext cx="3959371" cy="4371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48230" y="1482877"/>
            <a:ext cx="3960928" cy="61799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04" indent="0">
              <a:buNone/>
              <a:defRPr sz="1900" b="1"/>
            </a:lvl2pPr>
            <a:lvl3pPr marL="890808" indent="0">
              <a:buNone/>
              <a:defRPr sz="1800" b="1"/>
            </a:lvl3pPr>
            <a:lvl4pPr marL="1336213" indent="0">
              <a:buNone/>
              <a:defRPr sz="1600" b="1"/>
            </a:lvl4pPr>
            <a:lvl5pPr marL="1781617" indent="0">
              <a:buNone/>
              <a:defRPr sz="1600" b="1"/>
            </a:lvl5pPr>
            <a:lvl6pPr marL="2227021" indent="0">
              <a:buNone/>
              <a:defRPr sz="1600" b="1"/>
            </a:lvl6pPr>
            <a:lvl7pPr marL="2672425" indent="0">
              <a:buNone/>
              <a:defRPr sz="1600" b="1"/>
            </a:lvl7pPr>
            <a:lvl8pPr marL="3117830" indent="0">
              <a:buNone/>
              <a:defRPr sz="1600" b="1"/>
            </a:lvl8pPr>
            <a:lvl9pPr marL="3563234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8230" y="2100869"/>
            <a:ext cx="3960928" cy="381683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53900" y="1482877"/>
            <a:ext cx="3962483" cy="61799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04" indent="0">
              <a:buNone/>
              <a:defRPr sz="1900" b="1"/>
            </a:lvl2pPr>
            <a:lvl3pPr marL="890808" indent="0">
              <a:buNone/>
              <a:defRPr sz="1800" b="1"/>
            </a:lvl3pPr>
            <a:lvl4pPr marL="1336213" indent="0">
              <a:buNone/>
              <a:defRPr sz="1600" b="1"/>
            </a:lvl4pPr>
            <a:lvl5pPr marL="1781617" indent="0">
              <a:buNone/>
              <a:defRPr sz="1600" b="1"/>
            </a:lvl5pPr>
            <a:lvl6pPr marL="2227021" indent="0">
              <a:buNone/>
              <a:defRPr sz="1600" b="1"/>
            </a:lvl6pPr>
            <a:lvl7pPr marL="2672425" indent="0">
              <a:buNone/>
              <a:defRPr sz="1600" b="1"/>
            </a:lvl7pPr>
            <a:lvl8pPr marL="3117830" indent="0">
              <a:buNone/>
              <a:defRPr sz="1600" b="1"/>
            </a:lvl8pPr>
            <a:lvl9pPr marL="3563234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53900" y="2100869"/>
            <a:ext cx="3962483" cy="381683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231" y="263759"/>
            <a:ext cx="2949296" cy="112250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4915" y="263759"/>
            <a:ext cx="5011468" cy="56539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8231" y="1386267"/>
            <a:ext cx="2949296" cy="4531437"/>
          </a:xfrm>
        </p:spPr>
        <p:txBody>
          <a:bodyPr/>
          <a:lstStyle>
            <a:lvl1pPr marL="0" indent="0">
              <a:buNone/>
              <a:defRPr sz="1400"/>
            </a:lvl1pPr>
            <a:lvl2pPr marL="445404" indent="0">
              <a:buNone/>
              <a:defRPr sz="1200"/>
            </a:lvl2pPr>
            <a:lvl3pPr marL="890808" indent="0">
              <a:buNone/>
              <a:defRPr sz="1000"/>
            </a:lvl3pPr>
            <a:lvl4pPr marL="1336213" indent="0">
              <a:buNone/>
              <a:defRPr sz="900"/>
            </a:lvl4pPr>
            <a:lvl5pPr marL="1781617" indent="0">
              <a:buNone/>
              <a:defRPr sz="900"/>
            </a:lvl5pPr>
            <a:lvl6pPr marL="2227021" indent="0">
              <a:buNone/>
              <a:defRPr sz="900"/>
            </a:lvl6pPr>
            <a:lvl7pPr marL="2672425" indent="0">
              <a:buNone/>
              <a:defRPr sz="900"/>
            </a:lvl7pPr>
            <a:lvl8pPr marL="3117830" indent="0">
              <a:buNone/>
              <a:defRPr sz="900"/>
            </a:lvl8pPr>
            <a:lvl9pPr marL="3563234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7127" y="4637247"/>
            <a:ext cx="5378768" cy="5474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57127" y="591924"/>
            <a:ext cx="5378768" cy="3974783"/>
          </a:xfrm>
        </p:spPr>
        <p:txBody>
          <a:bodyPr/>
          <a:lstStyle>
            <a:lvl1pPr marL="0" indent="0">
              <a:buNone/>
              <a:defRPr sz="3100"/>
            </a:lvl1pPr>
            <a:lvl2pPr marL="445404" indent="0">
              <a:buNone/>
              <a:defRPr sz="2700"/>
            </a:lvl2pPr>
            <a:lvl3pPr marL="890808" indent="0">
              <a:buNone/>
              <a:defRPr sz="2300"/>
            </a:lvl3pPr>
            <a:lvl4pPr marL="1336213" indent="0">
              <a:buNone/>
              <a:defRPr sz="1900"/>
            </a:lvl4pPr>
            <a:lvl5pPr marL="1781617" indent="0">
              <a:buNone/>
              <a:defRPr sz="1900"/>
            </a:lvl5pPr>
            <a:lvl6pPr marL="2227021" indent="0">
              <a:buNone/>
              <a:defRPr sz="1900"/>
            </a:lvl6pPr>
            <a:lvl7pPr marL="2672425" indent="0">
              <a:buNone/>
              <a:defRPr sz="1900"/>
            </a:lvl7pPr>
            <a:lvl8pPr marL="3117830" indent="0">
              <a:buNone/>
              <a:defRPr sz="1900"/>
            </a:lvl8pPr>
            <a:lvl9pPr marL="3563234" indent="0">
              <a:buNone/>
              <a:defRPr sz="19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57127" y="5184700"/>
            <a:ext cx="5378768" cy="777474"/>
          </a:xfrm>
        </p:spPr>
        <p:txBody>
          <a:bodyPr/>
          <a:lstStyle>
            <a:lvl1pPr marL="0" indent="0">
              <a:buNone/>
              <a:defRPr sz="1400"/>
            </a:lvl1pPr>
            <a:lvl2pPr marL="445404" indent="0">
              <a:buNone/>
              <a:defRPr sz="1200"/>
            </a:lvl2pPr>
            <a:lvl3pPr marL="890808" indent="0">
              <a:buNone/>
              <a:defRPr sz="1000"/>
            </a:lvl3pPr>
            <a:lvl4pPr marL="1336213" indent="0">
              <a:buNone/>
              <a:defRPr sz="900"/>
            </a:lvl4pPr>
            <a:lvl5pPr marL="1781617" indent="0">
              <a:buNone/>
              <a:defRPr sz="900"/>
            </a:lvl5pPr>
            <a:lvl6pPr marL="2227021" indent="0">
              <a:buNone/>
              <a:defRPr sz="900"/>
            </a:lvl6pPr>
            <a:lvl7pPr marL="2672425" indent="0">
              <a:buNone/>
              <a:defRPr sz="900"/>
            </a:lvl7pPr>
            <a:lvl8pPr marL="3117830" indent="0">
              <a:buNone/>
              <a:defRPr sz="900"/>
            </a:lvl8pPr>
            <a:lvl9pPr marL="3563234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48231" y="265293"/>
            <a:ext cx="8068152" cy="1104106"/>
          </a:xfrm>
          <a:prstGeom prst="rect">
            <a:avLst/>
          </a:prstGeom>
        </p:spPr>
        <p:txBody>
          <a:bodyPr vert="horz" lIns="89081" tIns="44540" rIns="89081" bIns="4454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48231" y="1545749"/>
            <a:ext cx="8068152" cy="4371955"/>
          </a:xfrm>
          <a:prstGeom prst="rect">
            <a:avLst/>
          </a:prstGeom>
        </p:spPr>
        <p:txBody>
          <a:bodyPr vert="horz" lIns="89081" tIns="44540" rIns="89081" bIns="4454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48231" y="6140058"/>
            <a:ext cx="2091743" cy="352701"/>
          </a:xfrm>
          <a:prstGeom prst="rect">
            <a:avLst/>
          </a:prstGeom>
        </p:spPr>
        <p:txBody>
          <a:bodyPr vert="horz" lIns="89081" tIns="44540" rIns="89081" bIns="445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16.03.2025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62910" y="6140058"/>
            <a:ext cx="2838794" cy="352701"/>
          </a:xfrm>
          <a:prstGeom prst="rect">
            <a:avLst/>
          </a:prstGeom>
        </p:spPr>
        <p:txBody>
          <a:bodyPr vert="horz" lIns="89081" tIns="44540" rIns="89081" bIns="445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24639" y="6140058"/>
            <a:ext cx="2091743" cy="352701"/>
          </a:xfrm>
          <a:prstGeom prst="rect">
            <a:avLst/>
          </a:prstGeom>
        </p:spPr>
        <p:txBody>
          <a:bodyPr vert="horz" lIns="89081" tIns="44540" rIns="89081" bIns="445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080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053" indent="-334053" algn="l" defTabSz="89080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3782" indent="-278378" algn="l" defTabSz="8908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3511" indent="-222702" algn="l" defTabSz="8908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15" indent="-222702" algn="l" defTabSz="8908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4319" indent="-222702" algn="l" defTabSz="8908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23" indent="-222702" algn="l" defTabSz="8908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5128" indent="-222702" algn="l" defTabSz="8908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532" indent="-222702" algn="l" defTabSz="8908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936" indent="-222702" algn="l" defTabSz="8908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404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808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213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617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021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425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830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234" algn="l" defTabSz="890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75"/>
            <a:ext cx="8964613" cy="636853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5604" y="555692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UMWZ s. Delfin</a:t>
            </a:r>
          </a:p>
          <a:p>
            <a:r>
              <a:rPr lang="pl-PL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Szczecin_20 marca 2025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08" y="5291520"/>
            <a:ext cx="3024337" cy="1063139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05171" y="182995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Morska energetyka wiatrowa jako jeden z istotnych czynników rozwoju społeczno-gospodarczego samorządów W. Zachodniopomorskiego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E59072E-2F50-E7DA-BC69-4C13B419F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42" y="272932"/>
            <a:ext cx="3178358" cy="77574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DE7B51E-DF1F-414F-FA9D-0BD17733B564}"/>
              </a:ext>
            </a:extLst>
          </p:cNvPr>
          <p:cNvSpPr/>
          <p:nvPr/>
        </p:nvSpPr>
        <p:spPr>
          <a:xfrm>
            <a:off x="0" y="3966815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inż. Andrzej Montwiłł</a:t>
            </a:r>
          </a:p>
          <a:p>
            <a:r>
              <a:rPr lang="pl-PL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Pełnomocnik Marszałka ds. GM, OZE i H2</a:t>
            </a:r>
          </a:p>
        </p:txBody>
      </p:sp>
    </p:spTree>
    <p:extLst>
      <p:ext uri="{BB962C8B-B14F-4D97-AF65-F5344CB8AC3E}">
        <p14:creationId xmlns:p14="http://schemas.microsoft.com/office/powerpoint/2010/main" val="333744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8986601" cy="6350531"/>
          </a:xfrm>
          <a:prstGeom prst="rect">
            <a:avLst/>
          </a:prstGeom>
        </p:spPr>
      </p:pic>
      <p:sp>
        <p:nvSpPr>
          <p:cNvPr id="5" name="pole tekstowe 11"/>
          <p:cNvSpPr txBox="1">
            <a:spLocks noChangeArrowheads="1"/>
          </p:cNvSpPr>
          <p:nvPr/>
        </p:nvSpPr>
        <p:spPr bwMode="auto">
          <a:xfrm>
            <a:off x="-13705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72358">
              <a:buFont typeface="Arial" charset="0"/>
              <a:buChar char="•"/>
              <a:defRPr/>
            </a:pPr>
            <a:r>
              <a:rPr lang="pl-PL" sz="1176" dirty="0">
                <a:solidFill>
                  <a:prstClr val="black"/>
                </a:solidFill>
                <a:latin typeface="Matura MT Script Capitals" pitchFamily="66" charset="0"/>
              </a:rPr>
              <a:t>AM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342640" y="1867791"/>
            <a:ext cx="8280920" cy="4409689"/>
            <a:chOff x="2360" y="3437"/>
            <a:chExt cx="7200" cy="2935"/>
          </a:xfrm>
          <a:solidFill>
            <a:schemeClr val="bg2"/>
          </a:solidFill>
        </p:grpSpPr>
        <p:sp>
          <p:nvSpPr>
            <p:cNvPr id="9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360" y="3437"/>
              <a:ext cx="7200" cy="29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1324"/>
            </a:p>
          </p:txBody>
        </p:sp>
        <p:sp>
          <p:nvSpPr>
            <p:cNvPr id="10" name="Rectangle 41"/>
            <p:cNvSpPr>
              <a:spLocks noChangeArrowheads="1"/>
            </p:cNvSpPr>
            <p:nvPr/>
          </p:nvSpPr>
          <p:spPr bwMode="auto">
            <a:xfrm>
              <a:off x="5720" y="5014"/>
              <a:ext cx="1512" cy="226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029" b="1">
                  <a:latin typeface="Calibri" pitchFamily="34" charset="0"/>
                </a:rPr>
                <a:t>Przepływy finansowe</a:t>
              </a:r>
              <a:endParaRPr lang="pl-PL" sz="1029"/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5762" y="4693"/>
              <a:ext cx="1470" cy="321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029" b="1">
                  <a:latin typeface="Calibri" pitchFamily="34" charset="0"/>
                </a:rPr>
                <a:t>Przepływ informacji</a:t>
              </a:r>
              <a:endParaRPr lang="pl-PL" sz="1029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7545" y="3948"/>
              <a:ext cx="1166" cy="321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Kompletacja</a:t>
              </a:r>
              <a:endParaRPr lang="pl-PL" sz="1400" dirty="0"/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7442" y="3462"/>
              <a:ext cx="1877" cy="322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Decyzje inwestorów</a:t>
              </a:r>
              <a:endParaRPr lang="pl-PL" sz="1400" dirty="0"/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4417" y="4317"/>
              <a:ext cx="1029" cy="323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Dostawy</a:t>
              </a:r>
              <a:endParaRPr lang="pl-PL" sz="1400" dirty="0"/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6011" y="3737"/>
              <a:ext cx="1008" cy="322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Dostawy</a:t>
              </a:r>
              <a:endParaRPr lang="pl-PL" sz="1400" dirty="0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8421" y="4349"/>
              <a:ext cx="742" cy="296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Dostawa</a:t>
              </a:r>
              <a:endParaRPr lang="pl-PL" sz="1400" dirty="0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4061" y="3845"/>
              <a:ext cx="487" cy="329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 dirty="0">
                  <a:latin typeface="Calibri" pitchFamily="34" charset="0"/>
                </a:rPr>
                <a:t>O</a:t>
              </a:r>
              <a:endParaRPr lang="pl-PL" sz="1324" dirty="0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5506" y="4419"/>
              <a:ext cx="396" cy="329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>
                  <a:latin typeface="Calibri" pitchFamily="34" charset="0"/>
                </a:rPr>
                <a:t>O</a:t>
              </a:r>
              <a:endParaRPr lang="pl-PL" sz="1324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7200" y="3856"/>
              <a:ext cx="396" cy="283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 dirty="0">
                  <a:latin typeface="Calibri" pitchFamily="34" charset="0"/>
                </a:rPr>
                <a:t>O</a:t>
              </a:r>
              <a:endParaRPr lang="pl-PL" sz="1324" dirty="0"/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2481" y="3814"/>
              <a:ext cx="497" cy="327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>
                  <a:latin typeface="Calibri" pitchFamily="34" charset="0"/>
                </a:rPr>
                <a:t>DP</a:t>
              </a:r>
              <a:endParaRPr lang="pl-PL" sz="1324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5506" y="3814"/>
              <a:ext cx="396" cy="33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>
                  <a:latin typeface="Calibri" pitchFamily="34" charset="0"/>
                </a:rPr>
                <a:t>D</a:t>
              </a:r>
              <a:endParaRPr lang="pl-PL" sz="1324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7200" y="4401"/>
              <a:ext cx="396" cy="329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>
                  <a:latin typeface="Calibri" pitchFamily="34" charset="0"/>
                </a:rPr>
                <a:t>D</a:t>
              </a:r>
              <a:endParaRPr lang="pl-PL" sz="1324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8955" y="3814"/>
              <a:ext cx="505" cy="328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71" b="1">
                  <a:latin typeface="Calibri" pitchFamily="34" charset="0"/>
                </a:rPr>
                <a:t>OF</a:t>
              </a:r>
              <a:endParaRPr lang="pl-PL" sz="1471"/>
            </a:p>
          </p:txBody>
        </p:sp>
        <p:cxnSp>
          <p:nvCxnSpPr>
            <p:cNvPr id="24" name="AutoShape 26"/>
            <p:cNvCxnSpPr>
              <a:cxnSpLocks noChangeShapeType="1"/>
            </p:cNvCxnSpPr>
            <p:nvPr/>
          </p:nvCxnSpPr>
          <p:spPr bwMode="auto">
            <a:xfrm>
              <a:off x="2582" y="4271"/>
              <a:ext cx="6743" cy="1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2580" y="5379"/>
              <a:ext cx="6680" cy="993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100" b="1" dirty="0">
                  <a:latin typeface="Calibri" pitchFamily="34" charset="0"/>
                </a:rPr>
                <a:t>DP</a:t>
              </a:r>
              <a:r>
                <a:rPr lang="pl-PL" sz="1100" dirty="0">
                  <a:latin typeface="Calibri" pitchFamily="34" charset="0"/>
                </a:rPr>
                <a:t> – dostawca początkowy będący początkowym punktem łańcucha dostaw</a:t>
              </a:r>
            </a:p>
            <a:p>
              <a:pPr algn="just" eaLnBrk="0" hangingPunct="0"/>
              <a:r>
                <a:rPr lang="pl-PL" sz="1100" b="1" dirty="0">
                  <a:latin typeface="Calibri" pitchFamily="34" charset="0"/>
                </a:rPr>
                <a:t>O</a:t>
              </a:r>
              <a:r>
                <a:rPr lang="pl-PL" sz="1100" dirty="0">
                  <a:latin typeface="Calibri" pitchFamily="34" charset="0"/>
                </a:rPr>
                <a:t> i </a:t>
              </a:r>
              <a:r>
                <a:rPr lang="pl-PL" sz="1100" b="1" dirty="0">
                  <a:latin typeface="Calibri" pitchFamily="34" charset="0"/>
                </a:rPr>
                <a:t>D</a:t>
              </a:r>
              <a:r>
                <a:rPr lang="pl-PL" sz="1100" dirty="0">
                  <a:latin typeface="Calibri" pitchFamily="34" charset="0"/>
                </a:rPr>
                <a:t> – odbiorca i dostawca różnego rzędu; z jednej strony są odbiorcami od poprzedniego w łańcuchu dostawcy, z drugiej, po przerobieniu dostarczonego dobra, stają się dostawcami określonego rzędu do kolejnego odbiorcy / producenta (dostawca rzędu 1)</a:t>
              </a:r>
            </a:p>
            <a:p>
              <a:pPr algn="just" eaLnBrk="0" hangingPunct="0"/>
              <a:r>
                <a:rPr lang="pl-PL" sz="1100" b="1" dirty="0">
                  <a:latin typeface="Calibri" pitchFamily="34" charset="0"/>
                </a:rPr>
                <a:t>OF</a:t>
              </a:r>
              <a:r>
                <a:rPr lang="pl-PL" sz="1100" dirty="0">
                  <a:latin typeface="Calibri" pitchFamily="34" charset="0"/>
                </a:rPr>
                <a:t> – odbiorca finalny – inwestor.</a:t>
              </a:r>
            </a:p>
            <a:p>
              <a:pPr eaLnBrk="0" hangingPunct="0"/>
              <a:endParaRPr lang="pl-PL" sz="1324" dirty="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976" y="3765"/>
              <a:ext cx="1052" cy="308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400" b="1" dirty="0">
                  <a:latin typeface="Calibri" pitchFamily="34" charset="0"/>
                </a:rPr>
                <a:t>Dostawy</a:t>
              </a:r>
              <a:endParaRPr lang="pl-PL" sz="1400" dirty="0"/>
            </a:p>
          </p:txBody>
        </p: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2641" y="3982"/>
              <a:ext cx="1432" cy="2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4073" y="4419"/>
              <a:ext cx="397" cy="329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pl-PL" sz="1324" b="1">
                  <a:latin typeface="Calibri" pitchFamily="34" charset="0"/>
                </a:rPr>
                <a:t>D</a:t>
              </a:r>
              <a:endParaRPr lang="pl-PL" sz="1324"/>
            </a:p>
          </p:txBody>
        </p:sp>
        <p:cxnSp>
          <p:nvCxnSpPr>
            <p:cNvPr id="29" name="AutoShape 21"/>
            <p:cNvCxnSpPr>
              <a:cxnSpLocks noChangeShapeType="1"/>
            </p:cNvCxnSpPr>
            <p:nvPr/>
          </p:nvCxnSpPr>
          <p:spPr bwMode="auto">
            <a:xfrm>
              <a:off x="4221" y="4048"/>
              <a:ext cx="2" cy="396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0" name="AutoShape 20"/>
            <p:cNvCxnSpPr>
              <a:cxnSpLocks noChangeShapeType="1"/>
            </p:cNvCxnSpPr>
            <p:nvPr/>
          </p:nvCxnSpPr>
          <p:spPr bwMode="auto">
            <a:xfrm>
              <a:off x="4387" y="4553"/>
              <a:ext cx="1119" cy="1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1" name="AutoShape 19"/>
            <p:cNvCxnSpPr>
              <a:cxnSpLocks noChangeShapeType="1"/>
            </p:cNvCxnSpPr>
            <p:nvPr/>
          </p:nvCxnSpPr>
          <p:spPr bwMode="auto">
            <a:xfrm>
              <a:off x="5788" y="3983"/>
              <a:ext cx="1444" cy="1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2" name="AutoShape 18"/>
            <p:cNvCxnSpPr>
              <a:cxnSpLocks noChangeShapeType="1"/>
            </p:cNvCxnSpPr>
            <p:nvPr/>
          </p:nvCxnSpPr>
          <p:spPr bwMode="auto">
            <a:xfrm>
              <a:off x="7476" y="4554"/>
              <a:ext cx="1714" cy="4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3" name="AutoShape 17"/>
            <p:cNvCxnSpPr>
              <a:cxnSpLocks noChangeShapeType="1"/>
            </p:cNvCxnSpPr>
            <p:nvPr/>
          </p:nvCxnSpPr>
          <p:spPr bwMode="auto">
            <a:xfrm>
              <a:off x="2580" y="3983"/>
              <a:ext cx="1" cy="361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16"/>
            <p:cNvCxnSpPr>
              <a:cxnSpLocks noChangeShapeType="1"/>
            </p:cNvCxnSpPr>
            <p:nvPr/>
          </p:nvCxnSpPr>
          <p:spPr bwMode="auto">
            <a:xfrm>
              <a:off x="7341" y="4045"/>
              <a:ext cx="1" cy="393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5" name="AutoShape 15"/>
            <p:cNvCxnSpPr>
              <a:cxnSpLocks noChangeShapeType="1"/>
            </p:cNvCxnSpPr>
            <p:nvPr/>
          </p:nvCxnSpPr>
          <p:spPr bwMode="auto">
            <a:xfrm flipV="1">
              <a:off x="5652" y="4048"/>
              <a:ext cx="1" cy="393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36" name="AutoShape 14"/>
            <p:cNvCxnSpPr>
              <a:cxnSpLocks noChangeShapeType="1"/>
            </p:cNvCxnSpPr>
            <p:nvPr/>
          </p:nvCxnSpPr>
          <p:spPr bwMode="auto">
            <a:xfrm flipH="1">
              <a:off x="4560" y="3717"/>
              <a:ext cx="4759" cy="1"/>
            </a:xfrm>
            <a:prstGeom prst="straightConnector1">
              <a:avLst/>
            </a:prstGeom>
            <a:grpFill/>
            <a:ln w="15875" cap="rnd">
              <a:solidFill>
                <a:srgbClr val="000000"/>
              </a:solidFill>
              <a:prstDash val="sysDot"/>
              <a:round/>
              <a:headEnd/>
              <a:tailEnd type="triangle" w="sm" len="lg"/>
            </a:ln>
          </p:spPr>
        </p:cxnSp>
        <p:cxnSp>
          <p:nvCxnSpPr>
            <p:cNvPr id="37" name="AutoShape 13"/>
            <p:cNvCxnSpPr>
              <a:cxnSpLocks noChangeShapeType="1"/>
            </p:cNvCxnSpPr>
            <p:nvPr/>
          </p:nvCxnSpPr>
          <p:spPr bwMode="auto">
            <a:xfrm>
              <a:off x="2580" y="4948"/>
              <a:ext cx="1639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 type="triangle" w="sm" len="lg"/>
              <a:tailEnd type="triangle" w="sm" len="lg"/>
            </a:ln>
          </p:spPr>
        </p:cxnSp>
        <p:cxnSp>
          <p:nvCxnSpPr>
            <p:cNvPr id="38" name="AutoShape 12"/>
            <p:cNvCxnSpPr>
              <a:cxnSpLocks noChangeShapeType="1"/>
            </p:cNvCxnSpPr>
            <p:nvPr/>
          </p:nvCxnSpPr>
          <p:spPr bwMode="auto">
            <a:xfrm flipV="1">
              <a:off x="4223" y="4949"/>
              <a:ext cx="1478" cy="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 type="triangle" w="sm" len="lg"/>
              <a:tailEnd type="triangle" w="sm" len="lg"/>
            </a:ln>
          </p:spPr>
        </p:cxnSp>
        <p:cxnSp>
          <p:nvCxnSpPr>
            <p:cNvPr id="39" name="AutoShape 11"/>
            <p:cNvCxnSpPr>
              <a:cxnSpLocks noChangeShapeType="1"/>
            </p:cNvCxnSpPr>
            <p:nvPr/>
          </p:nvCxnSpPr>
          <p:spPr bwMode="auto">
            <a:xfrm>
              <a:off x="5701" y="4949"/>
              <a:ext cx="1640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 type="triangle" w="sm" len="lg"/>
              <a:tailEnd type="triangle" w="sm" len="lg"/>
            </a:ln>
          </p:spPr>
        </p:cxnSp>
        <p:cxnSp>
          <p:nvCxnSpPr>
            <p:cNvPr id="40" name="AutoShape 10"/>
            <p:cNvCxnSpPr>
              <a:cxnSpLocks noChangeShapeType="1"/>
            </p:cNvCxnSpPr>
            <p:nvPr/>
          </p:nvCxnSpPr>
          <p:spPr bwMode="auto">
            <a:xfrm>
              <a:off x="7342" y="4950"/>
              <a:ext cx="2152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prstDash val="lgDash"/>
              <a:round/>
              <a:headEnd type="triangle" w="sm" len="lg"/>
              <a:tailEnd type="triangle" w="sm" len="lg"/>
            </a:ln>
          </p:spPr>
        </p:cxnSp>
        <p:cxnSp>
          <p:nvCxnSpPr>
            <p:cNvPr id="41" name="AutoShape 9"/>
            <p:cNvCxnSpPr>
              <a:cxnSpLocks noChangeShapeType="1"/>
            </p:cNvCxnSpPr>
            <p:nvPr/>
          </p:nvCxnSpPr>
          <p:spPr bwMode="auto">
            <a:xfrm>
              <a:off x="2580" y="5289"/>
              <a:ext cx="1639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</p:cxnSp>
        <p:cxnSp>
          <p:nvCxnSpPr>
            <p:cNvPr id="42" name="AutoShape 8"/>
            <p:cNvCxnSpPr>
              <a:cxnSpLocks noChangeShapeType="1"/>
            </p:cNvCxnSpPr>
            <p:nvPr/>
          </p:nvCxnSpPr>
          <p:spPr bwMode="auto">
            <a:xfrm>
              <a:off x="4223" y="5290"/>
              <a:ext cx="1430" cy="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</p:cxnSp>
        <p:cxnSp>
          <p:nvCxnSpPr>
            <p:cNvPr id="43" name="AutoShape 6"/>
            <p:cNvCxnSpPr>
              <a:cxnSpLocks noChangeShapeType="1"/>
            </p:cNvCxnSpPr>
            <p:nvPr/>
          </p:nvCxnSpPr>
          <p:spPr bwMode="auto">
            <a:xfrm>
              <a:off x="7342" y="5290"/>
              <a:ext cx="2152" cy="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</p:cxnSp>
        <p:cxnSp>
          <p:nvCxnSpPr>
            <p:cNvPr id="44" name="AutoShape 7"/>
            <p:cNvCxnSpPr>
              <a:cxnSpLocks noChangeShapeType="1"/>
            </p:cNvCxnSpPr>
            <p:nvPr/>
          </p:nvCxnSpPr>
          <p:spPr bwMode="auto">
            <a:xfrm flipV="1">
              <a:off x="5627" y="5282"/>
              <a:ext cx="1689" cy="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</p:cxnSp>
        <p:cxnSp>
          <p:nvCxnSpPr>
            <p:cNvPr id="45" name="AutoShape 37"/>
            <p:cNvCxnSpPr>
              <a:cxnSpLocks noChangeShapeType="1"/>
            </p:cNvCxnSpPr>
            <p:nvPr/>
          </p:nvCxnSpPr>
          <p:spPr bwMode="auto">
            <a:xfrm>
              <a:off x="9325" y="3550"/>
              <a:ext cx="2" cy="1003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6" name="Owal 45"/>
          <p:cNvSpPr/>
          <p:nvPr/>
        </p:nvSpPr>
        <p:spPr>
          <a:xfrm>
            <a:off x="475287" y="2434214"/>
            <a:ext cx="371053" cy="1192945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sp>
        <p:nvSpPr>
          <p:cNvPr id="47" name="Owal 46"/>
          <p:cNvSpPr/>
          <p:nvPr/>
        </p:nvSpPr>
        <p:spPr>
          <a:xfrm>
            <a:off x="5884928" y="2498148"/>
            <a:ext cx="371053" cy="1183668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sp>
        <p:nvSpPr>
          <p:cNvPr id="48" name="Owal 47"/>
          <p:cNvSpPr/>
          <p:nvPr/>
        </p:nvSpPr>
        <p:spPr>
          <a:xfrm>
            <a:off x="3927576" y="2432712"/>
            <a:ext cx="371053" cy="1242525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sp>
        <p:nvSpPr>
          <p:cNvPr id="49" name="Owal 48"/>
          <p:cNvSpPr/>
          <p:nvPr/>
        </p:nvSpPr>
        <p:spPr>
          <a:xfrm>
            <a:off x="2282242" y="2463929"/>
            <a:ext cx="371053" cy="1218822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143560" y="3193781"/>
            <a:ext cx="878266" cy="27779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Sektor TSL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278407" y="3184092"/>
            <a:ext cx="917627" cy="27779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Sektor TSL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682704" y="3193781"/>
            <a:ext cx="865537" cy="27779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Sektor TSL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2837317" y="2816069"/>
            <a:ext cx="919396" cy="27779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Sektor TSL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52984" y="1579486"/>
            <a:ext cx="479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 łańcucha dostaw w sektorze offshore</a:t>
            </a:r>
          </a:p>
        </p:txBody>
      </p:sp>
      <p:cxnSp>
        <p:nvCxnSpPr>
          <p:cNvPr id="61" name="Łącznik prosty 60"/>
          <p:cNvCxnSpPr/>
          <p:nvPr/>
        </p:nvCxnSpPr>
        <p:spPr>
          <a:xfrm>
            <a:off x="5862501" y="1733374"/>
            <a:ext cx="28381" cy="3156062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/>
          <p:cNvCxnSpPr/>
          <p:nvPr/>
        </p:nvCxnSpPr>
        <p:spPr>
          <a:xfrm>
            <a:off x="4278377" y="1733374"/>
            <a:ext cx="31802" cy="3156062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az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7059" y="5585980"/>
            <a:ext cx="3196607" cy="107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2" y="648023"/>
            <a:ext cx="281831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613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973697"/>
            <a:ext cx="374351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https://eregion.wzp.pl/sites/default/files/1-01.png</a:t>
            </a: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1153AC-6AF4-28AA-B087-BBA5CEDCA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71959"/>
            <a:ext cx="2818318" cy="7200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4B1C8A-AE2F-B6B3-EDFE-141F34892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4" y="786300"/>
            <a:ext cx="6842686" cy="5400551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5C423C64-C05B-B4E2-B237-2B756A7AB5B3}"/>
              </a:ext>
            </a:extLst>
          </p:cNvPr>
          <p:cNvSpPr/>
          <p:nvPr/>
        </p:nvSpPr>
        <p:spPr>
          <a:xfrm>
            <a:off x="2394074" y="3600351"/>
            <a:ext cx="819997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0D96904A-B8D1-3230-EA3F-9E8B2E351446}"/>
              </a:ext>
            </a:extLst>
          </p:cNvPr>
          <p:cNvSpPr/>
          <p:nvPr/>
        </p:nvSpPr>
        <p:spPr>
          <a:xfrm>
            <a:off x="1673995" y="2413678"/>
            <a:ext cx="720080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7C44E7B6-8FDB-8EB2-132B-64B65627EE2C}"/>
              </a:ext>
            </a:extLst>
          </p:cNvPr>
          <p:cNvSpPr/>
          <p:nvPr/>
        </p:nvSpPr>
        <p:spPr>
          <a:xfrm>
            <a:off x="3042146" y="3833648"/>
            <a:ext cx="819997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721A3B4-9032-4306-E66F-C790BFAFDD4A}"/>
              </a:ext>
            </a:extLst>
          </p:cNvPr>
          <p:cNvSpPr/>
          <p:nvPr/>
        </p:nvSpPr>
        <p:spPr>
          <a:xfrm>
            <a:off x="4201810" y="1656633"/>
            <a:ext cx="819997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FFB71253-2D96-7B91-1EE3-8D423B3488F9}"/>
              </a:ext>
            </a:extLst>
          </p:cNvPr>
          <p:cNvSpPr/>
          <p:nvPr/>
        </p:nvSpPr>
        <p:spPr>
          <a:xfrm>
            <a:off x="5892259" y="1008063"/>
            <a:ext cx="819997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D3466645-BE19-E11C-8F3B-B5AA56D78F4E}"/>
              </a:ext>
            </a:extLst>
          </p:cNvPr>
          <p:cNvSpPr/>
          <p:nvPr/>
        </p:nvSpPr>
        <p:spPr>
          <a:xfrm>
            <a:off x="2632147" y="2979987"/>
            <a:ext cx="819997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D4E44DD-C663-8097-DD1B-B1A3BD986A47}"/>
              </a:ext>
            </a:extLst>
          </p:cNvPr>
          <p:cNvSpPr/>
          <p:nvPr/>
        </p:nvSpPr>
        <p:spPr>
          <a:xfrm>
            <a:off x="1933620" y="3113568"/>
            <a:ext cx="720080" cy="720080"/>
          </a:xfrm>
          <a:prstGeom prst="ellipse">
            <a:avLst/>
          </a:prstGeom>
          <a:solidFill>
            <a:srgbClr val="00B050">
              <a:alpha val="15000"/>
            </a:srgb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ięciokąt 14">
            <a:extLst>
              <a:ext uri="{FF2B5EF4-FFF2-40B4-BE49-F238E27FC236}">
                <a16:creationId xmlns:a16="http://schemas.microsoft.com/office/drawing/2014/main" id="{F62FCE40-6A1D-49A3-B34D-849C05AB444D}"/>
              </a:ext>
            </a:extLst>
          </p:cNvPr>
          <p:cNvSpPr/>
          <p:nvPr/>
        </p:nvSpPr>
        <p:spPr>
          <a:xfrm>
            <a:off x="3888270" y="1256051"/>
            <a:ext cx="458294" cy="421613"/>
          </a:xfrm>
          <a:prstGeom prst="pentagon">
            <a:avLst/>
          </a:prstGeom>
          <a:solidFill>
            <a:srgbClr val="0070C0">
              <a:alpha val="61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1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0"/>
            <a:ext cx="8986601" cy="6350531"/>
          </a:xfrm>
          <a:prstGeom prst="rect">
            <a:avLst/>
          </a:prstGeom>
        </p:spPr>
      </p:pic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6F1E2E-662D-10CF-78A6-A1DCFF8CC291}"/>
              </a:ext>
            </a:extLst>
          </p:cNvPr>
          <p:cNvSpPr txBox="1"/>
          <p:nvPr/>
        </p:nvSpPr>
        <p:spPr>
          <a:xfrm>
            <a:off x="607913" y="1497949"/>
            <a:ext cx="7726798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Współcześnie energetyka z dużym udziałem OZE w mikście wytwórczym energii musi opierać się na czterech filarach: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wytwarzanie, magazynowanie, dystrybucja i konsumpcja.</a:t>
            </a:r>
          </a:p>
          <a:p>
            <a:pPr algn="ctr">
              <a:lnSpc>
                <a:spcPct val="150000"/>
              </a:lnSpc>
            </a:pPr>
            <a:endParaRPr lang="pl-P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 rozwoju sektora MEW w naszym regionie – bardzo duże nadwyżki </a:t>
            </a:r>
            <a:b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energii el. i konieczność ich zagospodarowania.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4B3CBD33-B870-B9D4-817A-93CA699AEFF4}"/>
              </a:ext>
            </a:extLst>
          </p:cNvPr>
          <p:cNvSpPr/>
          <p:nvPr/>
        </p:nvSpPr>
        <p:spPr>
          <a:xfrm>
            <a:off x="2898130" y="2304207"/>
            <a:ext cx="1728192" cy="684076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BF38D4-3516-C011-E541-C2289DEF1A54}"/>
              </a:ext>
            </a:extLst>
          </p:cNvPr>
          <p:cNvSpPr txBox="1"/>
          <p:nvPr/>
        </p:nvSpPr>
        <p:spPr>
          <a:xfrm>
            <a:off x="1602780" y="4176415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Zielony wodór – od paliwa po magazyn energii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Urzędu Marszałkowskiego uruchomiony w 2023 roku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B2B038F-BA90-A45A-30A2-C575E7C7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22" y="95300"/>
            <a:ext cx="2858514" cy="15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613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73994" y="1440111"/>
            <a:ext cx="6048672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Przykładowe obszary zastosowania zielonego wodoru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Energia elektryczna: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magazynowanie energii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lub NH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usługi elastyczności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lub NH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stabilizacja sieci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lub NH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Energia cieplna: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ogrzewania budynków / budowli – współspalanie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wytwarzania energii cieplnej do systemów sieciowych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9" y="5112519"/>
            <a:ext cx="2858514" cy="15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613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1987" y="1440111"/>
            <a:ext cx="5760640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Przykładowe obszary zastosowania zielonego wodoru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Przemysł: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produkcja stali i żelaza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produkcja nawozów – NH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produkcja chemikaliów – CH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Transport: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drogowy i kolejowy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wodny – 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CH</a:t>
            </a:r>
            <a:r>
              <a:rPr lang="pl-PL" baseline="-2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lotniczy – SAF.</a:t>
            </a: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 - </a:t>
            </a:r>
            <a:r>
              <a:rPr lang="pl-PL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pl-PL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Aviation</a:t>
            </a:r>
            <a:r>
              <a:rPr lang="pl-PL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endParaRPr lang="pl-PL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9" y="5112519"/>
            <a:ext cx="2858514" cy="15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64613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02780" y="2088183"/>
            <a:ext cx="5760640" cy="193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55" y="3813940"/>
            <a:ext cx="2858514" cy="151211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43B8B86-98E0-B474-A999-AADB6B365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99" y="994364"/>
            <a:ext cx="2800076" cy="6683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1E4FB3-4C88-C6DC-3A9C-DDB9A6941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" y="2466306"/>
            <a:ext cx="2808312" cy="93605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E7F7AB-2619-031E-76F2-B0F759009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0" y="397599"/>
            <a:ext cx="2952328" cy="1447483"/>
          </a:xfrm>
          <a:prstGeom prst="rect">
            <a:avLst/>
          </a:prstGeom>
        </p:spPr>
      </p:pic>
      <p:pic>
        <p:nvPicPr>
          <p:cNvPr id="1030" name="Picture 6" descr="Informacje o Wydziale Inżynieryjno-Ekonomicznego Transportu PM">
            <a:extLst>
              <a:ext uri="{FF2B5EF4-FFF2-40B4-BE49-F238E27FC236}">
                <a16:creationId xmlns:a16="http://schemas.microsoft.com/office/drawing/2014/main" id="{F5214F75-B6D4-047F-CE6B-068B6BA8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" y="3667442"/>
            <a:ext cx="1628589" cy="18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0"/>
            <a:ext cx="8986601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62026" y="1533150"/>
            <a:ext cx="6280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rgbClr val="2B5F4A"/>
                </a:solidFill>
                <a:latin typeface="MyriadPro-BoldCond"/>
              </a:rPr>
              <a:t>„…jesteśmy liderem w tzw. „samowystarczalności" ze wskaźnikiem 122,7%.…”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MyriadPro-BoldCond"/>
                <a:cs typeface="Times New Roman" panose="02020603050405020304" pitchFamily="18" charset="0"/>
              </a:rPr>
              <a:t>czyli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MyriadPro-BoldCond"/>
                <a:cs typeface="Times New Roman" panose="02020603050405020304" pitchFamily="18" charset="0"/>
              </a:rPr>
              <a:t>produkcja energii elektrycznej z OZE w naszym województwie przekracza regionalne zapotrzebowanie na nią.</a:t>
            </a:r>
          </a:p>
          <a:p>
            <a:pPr algn="ctr"/>
            <a:endParaRPr lang="pl-PL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</a:t>
            </a:r>
            <a:r>
              <a:rPr lang="pl-PL" sz="1400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CHARAKTERYSTYKI ENERGETYCZNEJ WOJEWÓDZTWA ZACHODNIOPOMORSKIEGO W ZAKRESIE WYKORZYSTANIA </a:t>
            </a:r>
            <a:br>
              <a:rPr lang="pl-PL" sz="1400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</a:t>
            </a:r>
            <a:r>
              <a:rPr lang="pl-PL" sz="1400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400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i="0" u="none" strike="noStrike" baseline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PRODUKCJI ENERGII ELEKTRYCZNEJ 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kwartał 2024</a:t>
            </a: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7875" y="2349995"/>
            <a:ext cx="3744368" cy="206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65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0"/>
            <a:ext cx="8986601" cy="635053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130342" y="431999"/>
            <a:ext cx="504056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2B5F4A"/>
                </a:solidFill>
                <a:latin typeface="MyriadPro-BoldCond"/>
              </a:rPr>
              <a:t>Energetyka w regionie oparta na OZE to: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B5F4A"/>
                </a:solidFill>
                <a:latin typeface="MyriadPro-BoldCond"/>
              </a:rPr>
              <a:t>farmy wiatrowe lądowe,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2B5F4A"/>
                </a:solidFill>
                <a:latin typeface="MyriadPro-BoldCond"/>
              </a:rPr>
              <a:t>farmy fotowoltaiczne,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B5F4A"/>
                </a:solidFill>
                <a:latin typeface="MyriadPro-BoldCond"/>
              </a:rPr>
              <a:t>instalacje biogazowe,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0" u="none" strike="noStrike" baseline="0" dirty="0">
                <a:solidFill>
                  <a:srgbClr val="2B5F4A"/>
                </a:solidFill>
                <a:latin typeface="MyriadPro-BoldCond"/>
              </a:rPr>
              <a:t>instalacje </a:t>
            </a:r>
            <a:r>
              <a:rPr lang="pl-PL" sz="1800" i="0" u="none" strike="noStrike" baseline="0" dirty="0" err="1">
                <a:solidFill>
                  <a:srgbClr val="2B5F4A"/>
                </a:solidFill>
                <a:latin typeface="MyriadPro-BoldCond"/>
              </a:rPr>
              <a:t>biomasowe</a:t>
            </a:r>
            <a:r>
              <a:rPr lang="pl-PL" sz="1800" i="0" u="none" strike="noStrike" baseline="0" dirty="0">
                <a:solidFill>
                  <a:srgbClr val="2B5F4A"/>
                </a:solidFill>
                <a:latin typeface="MyriadPro-BoldCond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B5F4A"/>
                </a:solidFill>
                <a:latin typeface="MyriadPro-BoldCond"/>
              </a:rPr>
              <a:t>elektrownie wodne.</a:t>
            </a:r>
            <a:endParaRPr lang="pl-PL" sz="1800" i="0" u="none" strike="noStrike" baseline="0" dirty="0">
              <a:solidFill>
                <a:srgbClr val="2B5F4A"/>
              </a:solidFill>
              <a:latin typeface="MyriadPro-BoldCond"/>
            </a:endParaRP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2E3EDF1-0923-19D0-BD71-0CF7D94C6BAF}"/>
              </a:ext>
            </a:extLst>
          </p:cNvPr>
          <p:cNvSpPr txBox="1"/>
          <p:nvPr/>
        </p:nvSpPr>
        <p:spPr>
          <a:xfrm>
            <a:off x="161826" y="3263346"/>
            <a:ext cx="799288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rgbClr val="2B5F4A"/>
                </a:solidFill>
                <a:latin typeface="MyriadPro-BoldCond"/>
              </a:rPr>
              <a:t>Transformacja energetyczna w naszym województwie obejmuje nie tylko lądową energetykę OZE ale również morską energetykę wiatrową (MEW) wpisującą się w rozwój nowych kompetencji gospodark</a:t>
            </a:r>
            <a:r>
              <a:rPr lang="pl-PL" dirty="0">
                <a:solidFill>
                  <a:srgbClr val="2B5F4A"/>
                </a:solidFill>
                <a:latin typeface="MyriadPro-BoldCond"/>
              </a:rPr>
              <a:t>i województwa. </a:t>
            </a:r>
            <a:endParaRPr lang="pl-PL" sz="1800" i="0" u="none" strike="noStrike" baseline="0" dirty="0">
              <a:solidFill>
                <a:srgbClr val="2B5F4A"/>
              </a:solidFill>
              <a:latin typeface="MyriadPro-BoldCond"/>
            </a:endParaRPr>
          </a:p>
        </p:txBody>
      </p:sp>
      <p:pic>
        <p:nvPicPr>
          <p:cNvPr id="3" name="Obraz 2" descr="Obraz zawierający na wolnym powietrzu, generator, niebo, młyn&#10;&#10;Opis wygenerowany automatycznie">
            <a:extLst>
              <a:ext uri="{FF2B5EF4-FFF2-40B4-BE49-F238E27FC236}">
                <a16:creationId xmlns:a16="http://schemas.microsoft.com/office/drawing/2014/main" id="{E01D9CFF-C8E1-A562-A10A-43D1D0AEA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4" y="4612985"/>
            <a:ext cx="3730532" cy="168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00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-13876"/>
            <a:ext cx="8986601" cy="63505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2" y="648023"/>
            <a:ext cx="2818318" cy="7200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41694" y="1691292"/>
            <a:ext cx="8136904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morskiej energetyki wiatrowej stał się jednym ze strategicznych kierunków i celów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polskiej polityki energetycznej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wpisując się w unijne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cele klimatyczne.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Stał się również jednym z kluczowych obszarów rozwoju gospodarczego regionu zachodniopomorskiego</a:t>
            </a: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1AFF3F9-57F8-2E30-D2EE-BE77F6F91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36113"/>
          <a:stretch/>
        </p:blipFill>
        <p:spPr>
          <a:xfrm>
            <a:off x="1" y="3974218"/>
            <a:ext cx="3258170" cy="265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Obraz zawierający ubrania, w pomieszczeniu, osoba, człowiek&#10;&#10;Opis wygenerowany automatycznie">
            <a:extLst>
              <a:ext uri="{FF2B5EF4-FFF2-40B4-BE49-F238E27FC236}">
                <a16:creationId xmlns:a16="http://schemas.microsoft.com/office/drawing/2014/main" id="{C6D7097B-9D8E-4CBA-5A01-E80E145E4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46" y="4179676"/>
            <a:ext cx="3789697" cy="24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2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-13876"/>
            <a:ext cx="8986601" cy="63505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8" y="287983"/>
            <a:ext cx="2818318" cy="7200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842346" y="936055"/>
            <a:ext cx="3201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Inwestycje w morskie farmy wiatrowe planują wszystkie</a:t>
            </a:r>
          </a:p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państwa położone nad Bałtykiem i M. Północnym. Według analizy Międzynarodowej Agencji Energii,</a:t>
            </a:r>
          </a:p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współczynnik wykorzystania mocy zainstalowanych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sięga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45-65%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Komisja Europejska wskazuje, że do 2030 r. łączna moc</a:t>
            </a:r>
          </a:p>
          <a:p>
            <a:pPr algn="ctr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morskich wiatraków w UE może wynieść 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GW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 2050 r. 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GW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Nakłady szacuje na </a:t>
            </a:r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ponad bilon euro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EE90E5-9C56-3ABF-CAA2-7B849BA52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" y="1401205"/>
            <a:ext cx="4680520" cy="47194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0CB6907-7258-87A8-6EB8-915D65C84577}"/>
              </a:ext>
            </a:extLst>
          </p:cNvPr>
          <p:cNvSpPr txBox="1"/>
          <p:nvPr/>
        </p:nvSpPr>
        <p:spPr>
          <a:xfrm>
            <a:off x="616633" y="6120630"/>
            <a:ext cx="404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Źródło: https://wysokienapiecie.pl/44646-polskie-firmy-maja-apetyt-na-morskie-farmy-wiatrowe-u-sasiadow/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2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8" y="-13876"/>
            <a:ext cx="8986601" cy="63505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2" y="648023"/>
            <a:ext cx="2818318" cy="720080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6" y="1697763"/>
            <a:ext cx="7992887" cy="4566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4D360224-5188-E641-19A2-D77F75283DCC}"/>
              </a:ext>
            </a:extLst>
          </p:cNvPr>
          <p:cNvSpPr/>
          <p:nvPr/>
        </p:nvSpPr>
        <p:spPr>
          <a:xfrm rot="20039364">
            <a:off x="730633" y="4043904"/>
            <a:ext cx="3032041" cy="1224136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2E076B0A-C703-1F25-7A38-719FFA0C34FA}"/>
              </a:ext>
            </a:extLst>
          </p:cNvPr>
          <p:cNvSpPr/>
          <p:nvPr/>
        </p:nvSpPr>
        <p:spPr>
          <a:xfrm rot="20039364">
            <a:off x="3327803" y="2531032"/>
            <a:ext cx="3032041" cy="1585266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78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8986601" cy="635053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77851" y="1587879"/>
            <a:ext cx="8160254" cy="450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Łańcuch dostaw w morskiej energetyce wiatrowej, jak w pozostałych branżach offshore, zaczyna się zawsze na lądzie i kończy na lądzie.</a:t>
            </a:r>
          </a:p>
          <a:p>
            <a:pPr>
              <a:lnSpc>
                <a:spcPct val="150000"/>
              </a:lnSpc>
            </a:pP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17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 wiatrowa – część morska:</a:t>
            </a:r>
          </a:p>
          <a:p>
            <a:pPr marL="210112" indent="-21011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7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Wiatraki,</a:t>
            </a:r>
          </a:p>
          <a:p>
            <a:pPr marL="210112" indent="-21011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7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Podstacja energetyczna,</a:t>
            </a:r>
          </a:p>
          <a:p>
            <a:pPr marL="210112" indent="-21011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7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Kable podmorskie.</a:t>
            </a: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 wiatrowa – część lądowa:</a:t>
            </a:r>
          </a:p>
          <a:p>
            <a:pPr marL="210112" indent="-21011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Podstacja energetyczna,</a:t>
            </a:r>
          </a:p>
          <a:p>
            <a:pPr marL="210112" indent="-21011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Kable lądowe.</a:t>
            </a:r>
          </a:p>
          <a:p>
            <a:pPr>
              <a:lnSpc>
                <a:spcPct val="150000"/>
              </a:lnSpc>
            </a:pP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Zaplecze serwisowe</a:t>
            </a:r>
          </a:p>
          <a:p>
            <a:pPr>
              <a:lnSpc>
                <a:spcPct val="150000"/>
              </a:lnSpc>
            </a:pPr>
            <a:endParaRPr lang="pl-PL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Zaplecze produkcyjne</a:t>
            </a:r>
            <a:endParaRPr lang="pl-PL" sz="1324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FBBAF83-14DC-427E-A5A1-53C9BA8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59" y="3495288"/>
            <a:ext cx="5951387" cy="295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20B2226-7275-4751-9ECB-95420532FEDE}"/>
              </a:ext>
            </a:extLst>
          </p:cNvPr>
          <p:cNvSpPr txBox="1"/>
          <p:nvPr/>
        </p:nvSpPr>
        <p:spPr>
          <a:xfrm>
            <a:off x="758164" y="6103050"/>
            <a:ext cx="264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Źródło: opracowanie własne z wykorzystaniem mat. 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Ernst&amp;Young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r="6342"/>
          <a:stretch/>
        </p:blipFill>
        <p:spPr>
          <a:xfrm>
            <a:off x="4154172" y="1897046"/>
            <a:ext cx="1664380" cy="202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7792"/>
          <a:stretch/>
        </p:blipFill>
        <p:spPr>
          <a:xfrm>
            <a:off x="6227838" y="2429958"/>
            <a:ext cx="2736775" cy="131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Łącznik prosty ze strzałką 2"/>
          <p:cNvCxnSpPr/>
          <p:nvPr/>
        </p:nvCxnSpPr>
        <p:spPr>
          <a:xfrm>
            <a:off x="679802" y="3313113"/>
            <a:ext cx="3492956" cy="1979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679802" y="5199714"/>
            <a:ext cx="2046328" cy="80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wal 19"/>
          <p:cNvSpPr/>
          <p:nvPr/>
        </p:nvSpPr>
        <p:spPr>
          <a:xfrm rot="20695449">
            <a:off x="2482841" y="4744883"/>
            <a:ext cx="3022064" cy="71125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cxnSp>
        <p:nvCxnSpPr>
          <p:cNvPr id="22" name="Łącznik prosty ze strzałką 21"/>
          <p:cNvCxnSpPr>
            <a:cxnSpLocks/>
          </p:cNvCxnSpPr>
          <p:nvPr/>
        </p:nvCxnSpPr>
        <p:spPr>
          <a:xfrm>
            <a:off x="1962026" y="4536455"/>
            <a:ext cx="1885182" cy="8834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wal 24"/>
          <p:cNvSpPr/>
          <p:nvPr/>
        </p:nvSpPr>
        <p:spPr>
          <a:xfrm rot="20695449">
            <a:off x="2546088" y="5175716"/>
            <a:ext cx="3075097" cy="817412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24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624740" y="5739925"/>
            <a:ext cx="2046328" cy="80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2" y="648023"/>
            <a:ext cx="281831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8986601" cy="63505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52" y="69710"/>
            <a:ext cx="2818318" cy="720080"/>
          </a:xfrm>
          <a:prstGeom prst="rect">
            <a:avLst/>
          </a:prstGeom>
        </p:spPr>
      </p:pic>
      <p:sp>
        <p:nvSpPr>
          <p:cNvPr id="6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8ABD3D5-0673-113C-F996-982BA538DBB1}"/>
              </a:ext>
            </a:extLst>
          </p:cNvPr>
          <p:cNvSpPr txBox="1"/>
          <p:nvPr/>
        </p:nvSpPr>
        <p:spPr>
          <a:xfrm>
            <a:off x="3780622" y="1352833"/>
            <a:ext cx="5078903" cy="392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Łańcuch wartości w morskiej energetyce wiatrowej: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konstrukcje morskie i lądowe,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 pływające przyszłości,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i logistyka,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serwis i remonty,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sieci przesyłowe i magazynowanie (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nowość</a:t>
            </a: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materiały,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B+R,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i szkolenie.</a:t>
            </a:r>
          </a:p>
        </p:txBody>
      </p:sp>
      <p:pic>
        <p:nvPicPr>
          <p:cNvPr id="7" name="Picture 5" descr="https://www.ogrzewnictwo.pl/uploaded/Image/Artykuly/w/ew/zdjecie2.jpg">
            <a:extLst>
              <a:ext uri="{FF2B5EF4-FFF2-40B4-BE49-F238E27FC236}">
                <a16:creationId xmlns:a16="http://schemas.microsoft.com/office/drawing/2014/main" id="{4FD9626F-B31A-223D-E433-16DCE2CC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3" y="1800151"/>
            <a:ext cx="3012437" cy="2109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6AC826-B61F-10AF-AB6F-3654357DE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20" y="4791489"/>
            <a:ext cx="3312368" cy="183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FEF098-8694-F853-708E-9629AC5B6EC3}"/>
              </a:ext>
            </a:extLst>
          </p:cNvPr>
          <p:cNvSpPr txBox="1"/>
          <p:nvPr/>
        </p:nvSpPr>
        <p:spPr>
          <a:xfrm>
            <a:off x="546692" y="3939034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ma technologii </a:t>
            </a:r>
          </a:p>
          <a:p>
            <a:r>
              <a:rPr lang="pl-PL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„skończonych” w MEW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243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8986601" cy="63505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2" y="648023"/>
            <a:ext cx="2818318" cy="720080"/>
          </a:xfrm>
          <a:prstGeom prst="rect">
            <a:avLst/>
          </a:prstGeom>
        </p:spPr>
      </p:pic>
      <p:grpSp>
        <p:nvGrpSpPr>
          <p:cNvPr id="6" name="Kanwa 1"/>
          <p:cNvGrpSpPr/>
          <p:nvPr/>
        </p:nvGrpSpPr>
        <p:grpSpPr>
          <a:xfrm>
            <a:off x="198624" y="1382056"/>
            <a:ext cx="8568951" cy="5061782"/>
            <a:chOff x="0" y="0"/>
            <a:chExt cx="5753100" cy="5928360"/>
          </a:xfrm>
        </p:grpSpPr>
        <p:sp>
          <p:nvSpPr>
            <p:cNvPr id="7" name="Prostokąt 6"/>
            <p:cNvSpPr/>
            <p:nvPr/>
          </p:nvSpPr>
          <p:spPr>
            <a:xfrm>
              <a:off x="0" y="0"/>
              <a:ext cx="5753100" cy="5928360"/>
            </a:xfrm>
            <a:prstGeom prst="rect">
              <a:avLst/>
            </a:prstGeom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Pięciokąt 7"/>
            <p:cNvSpPr/>
            <p:nvPr/>
          </p:nvSpPr>
          <p:spPr>
            <a:xfrm>
              <a:off x="22860" y="848700"/>
              <a:ext cx="1325880" cy="492420"/>
            </a:xfrm>
            <a:prstGeom prst="homePlate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Przygotowanie</a:t>
              </a:r>
              <a:endPara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Pagon 8"/>
            <p:cNvSpPr/>
            <p:nvPr/>
          </p:nvSpPr>
          <p:spPr>
            <a:xfrm>
              <a:off x="1097280" y="848700"/>
              <a:ext cx="1508760" cy="492420"/>
            </a:xfrm>
            <a:prstGeom prst="chevron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Budowa (2 etapy)</a:t>
              </a:r>
              <a:endPara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agon 9"/>
            <p:cNvSpPr/>
            <p:nvPr/>
          </p:nvSpPr>
          <p:spPr>
            <a:xfrm>
              <a:off x="2344218" y="848700"/>
              <a:ext cx="1938222" cy="492421"/>
            </a:xfrm>
            <a:prstGeom prst="chevron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pl-PL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Eksploatacja</a:t>
              </a:r>
              <a:endPara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Pagon 10"/>
            <p:cNvSpPr/>
            <p:nvPr/>
          </p:nvSpPr>
          <p:spPr>
            <a:xfrm>
              <a:off x="4038600" y="845820"/>
              <a:ext cx="1714500" cy="495300"/>
            </a:xfrm>
            <a:prstGeom prst="chevron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pl-PL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Modernizacja / Likwidacja</a:t>
              </a:r>
              <a:endPara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chemat blokowy: proces 11"/>
            <p:cNvSpPr/>
            <p:nvPr/>
          </p:nvSpPr>
          <p:spPr>
            <a:xfrm>
              <a:off x="22860" y="1501140"/>
              <a:ext cx="1188720" cy="3627001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Procesy decyzyjne dotyczące wyboru rozwiązań technologicznych i technicznych: 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farmy wiatrowej, 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systemu energetycznego, 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systemu sterowania, 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finansowania, 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zarządzania procesem inwestycyjnym,</a:t>
              </a:r>
            </a:p>
            <a:p>
              <a:pPr marL="285750" indent="-285750">
                <a:lnSpc>
                  <a:spcPct val="107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zarządzania produkcją energii.</a:t>
              </a:r>
              <a:endPara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chemat blokowy: proces 12"/>
            <p:cNvSpPr/>
            <p:nvPr/>
          </p:nvSpPr>
          <p:spPr>
            <a:xfrm>
              <a:off x="1211580" y="1501139"/>
              <a:ext cx="1356360" cy="2516831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pl-PL" sz="1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1.</a:t>
              </a:r>
            </a:p>
            <a:p>
              <a:pPr>
                <a:lnSpc>
                  <a:spcPct val="106000"/>
                </a:lnSpc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Produkcja elementów farmy wiatrowej:</a:t>
              </a:r>
            </a:p>
            <a:p>
              <a:pPr marL="285750" indent="-285750">
                <a:lnSpc>
                  <a:spcPct val="106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elektrowni, </a:t>
              </a:r>
            </a:p>
            <a:p>
              <a:pPr marL="285750" indent="-285750">
                <a:lnSpc>
                  <a:spcPct val="106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sieci energetycznej, </a:t>
              </a:r>
            </a:p>
            <a:p>
              <a:pPr marL="285750" indent="-285750">
                <a:lnSpc>
                  <a:spcPct val="106000"/>
                </a:lnSpc>
                <a:spcAft>
                  <a:spcPts val="600"/>
                </a:spcAft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floty serwisowej.</a:t>
              </a:r>
            </a:p>
            <a:p>
              <a:pPr>
                <a:lnSpc>
                  <a:spcPct val="106000"/>
                </a:lnSpc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Budowa terminali portowych (port instalacyjny, port serwisowy)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Schemat blokowy: proces 13"/>
            <p:cNvSpPr/>
            <p:nvPr/>
          </p:nvSpPr>
          <p:spPr>
            <a:xfrm>
              <a:off x="1211580" y="4177992"/>
              <a:ext cx="1365420" cy="1677049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2.</a:t>
              </a:r>
              <a:b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Budowa farmy wiatrowej.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Budowa systemu energetycznego.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4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Budowa magazynów energii </a:t>
              </a:r>
              <a:endParaRPr lang="pl-PL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Schemat blokowy: proces 14"/>
            <p:cNvSpPr/>
            <p:nvPr/>
          </p:nvSpPr>
          <p:spPr>
            <a:xfrm>
              <a:off x="2648880" y="1501140"/>
              <a:ext cx="1259840" cy="2074871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Serwisowanie i remonty: </a:t>
              </a:r>
            </a:p>
            <a:p>
              <a:pPr marL="285750" indent="-285750">
                <a:lnSpc>
                  <a:spcPct val="105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elektrowni, </a:t>
              </a:r>
              <a:endParaRPr lang="pl-PL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285750" indent="-285750">
                <a:lnSpc>
                  <a:spcPct val="105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sieci energetycznej,</a:t>
              </a:r>
            </a:p>
            <a:p>
              <a:pPr marL="285750" indent="-285750">
                <a:lnSpc>
                  <a:spcPct val="105000"/>
                </a:lnSpc>
                <a:spcAft>
                  <a:spcPts val="800"/>
                </a:spcAft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systemów sterowania. 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Nadzór certyfikacyjny.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Schemat blokowy: proces 15"/>
            <p:cNvSpPr/>
            <p:nvPr/>
          </p:nvSpPr>
          <p:spPr>
            <a:xfrm>
              <a:off x="2648880" y="3736033"/>
              <a:ext cx="1259840" cy="1722120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Serwisowanie i remonty: </a:t>
              </a:r>
            </a:p>
            <a:p>
              <a:pPr marL="285750" indent="-285750">
                <a:lnSpc>
                  <a:spcPct val="105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floty serwisowej,</a:t>
              </a:r>
            </a:p>
            <a:p>
              <a:pPr marL="285750" indent="-285750">
                <a:lnSpc>
                  <a:spcPct val="105000"/>
                </a:lnSpc>
                <a:buFontTx/>
                <a:buChar char="-"/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infrastruktury transportowej, w tym portowej.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chemat blokowy: proces 16"/>
            <p:cNvSpPr/>
            <p:nvPr/>
          </p:nvSpPr>
          <p:spPr>
            <a:xfrm>
              <a:off x="4198280" y="1501140"/>
              <a:ext cx="1259840" cy="4353900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Proces decyzyjny: modernizacja czy likwidacja </a:t>
              </a:r>
              <a:b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 </a:t>
              </a:r>
              <a:b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adekwatne działania w tym względzie: modernizacja związana z wymianą elektrowni, sieci energetycznej i likwidacja starych elementów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lub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całkowita likwidacja farmy wiatrowej i związana z tym utylizacja i recykling technicznych elementów farmy wiatrowej. </a:t>
              </a:r>
              <a:endPara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chemat blokowy: proces 17"/>
            <p:cNvSpPr/>
            <p:nvPr/>
          </p:nvSpPr>
          <p:spPr>
            <a:xfrm>
              <a:off x="27600" y="134280"/>
              <a:ext cx="5679780" cy="604860"/>
            </a:xfrm>
            <a:prstGeom prst="flowChartProcess">
              <a:avLst/>
            </a:prstGeom>
            <a:solidFill>
              <a:srgbClr val="00B0F0">
                <a:alpha val="10000"/>
              </a:srgbClr>
            </a:solidFill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B+R w zakresie rozwiązań, w tym innowacji, technologicznych i technicznych w MEW</a:t>
              </a:r>
              <a:endParaRPr lang="pl-PL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4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Edukacja – kształcenie kadr dla sektora MEW</a:t>
              </a:r>
              <a:endParaRPr lang="pl-PL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0" y="6351358"/>
            <a:ext cx="99801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176" dirty="0">
                <a:latin typeface="Matura MT Script Capitals" pitchFamily="66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7305027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825</Words>
  <Application>Microsoft Office PowerPoint</Application>
  <PresentationFormat>Niestandardowy</PresentationFormat>
  <Paragraphs>158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Matura MT Script Capitals</vt:lpstr>
      <vt:lpstr>MyriadPro-BoldCond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Bartoszewski</dc:creator>
  <cp:lastModifiedBy>Andrzej Montwiłł</cp:lastModifiedBy>
  <cp:revision>180</cp:revision>
  <dcterms:created xsi:type="dcterms:W3CDTF">2022-11-07T09:15:44Z</dcterms:created>
  <dcterms:modified xsi:type="dcterms:W3CDTF">2025-03-16T15:46:08Z</dcterms:modified>
</cp:coreProperties>
</file>