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4"/>
  </p:notesMasterIdLst>
  <p:sldIdLst>
    <p:sldId id="257" r:id="rId2"/>
    <p:sldId id="258" r:id="rId3"/>
    <p:sldId id="264" r:id="rId4"/>
    <p:sldId id="279" r:id="rId5"/>
    <p:sldId id="259" r:id="rId6"/>
    <p:sldId id="281" r:id="rId7"/>
    <p:sldId id="260" r:id="rId8"/>
    <p:sldId id="261" r:id="rId9"/>
    <p:sldId id="276" r:id="rId10"/>
    <p:sldId id="268" r:id="rId11"/>
    <p:sldId id="282" r:id="rId12"/>
    <p:sldId id="272" r:id="rId13"/>
    <p:sldId id="283" r:id="rId14"/>
    <p:sldId id="270" r:id="rId15"/>
    <p:sldId id="275" r:id="rId16"/>
    <p:sldId id="285" r:id="rId17"/>
    <p:sldId id="286" r:id="rId18"/>
    <p:sldId id="288" r:id="rId19"/>
    <p:sldId id="287" r:id="rId20"/>
    <p:sldId id="269" r:id="rId21"/>
    <p:sldId id="271" r:id="rId22"/>
    <p:sldId id="274" r:id="rId2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05CC4-72D8-44FA-B832-97CE0914D4B4}" type="datetimeFigureOut">
              <a:rPr lang="pl-PL" smtClean="0"/>
              <a:t>20.03.2024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25F7D-29B9-4231-A938-A77696898A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5316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B76309-9CD7-3DD2-2CDF-141E189329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9F2C3CB-CC8E-E3B7-E555-4407CFF7C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4E997F1-2CB5-503C-C5A0-5772614F5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3A17-0783-4A94-8C62-659622C4CA31}" type="datetimeFigureOut">
              <a:rPr lang="pl-PL" smtClean="0"/>
              <a:t>20.03.2024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2EE4ED9-7F45-C09D-BBA8-D79CE3F79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D542D4E-4ECF-A6C3-B602-976B2CBAE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C1780-B8E3-4728-A6D4-75CFBEB422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7940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57F72B-582B-9D29-6313-7109003E9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D74B57A-0277-C865-C045-14D676408D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D927964-87EF-B591-6915-AD5E5D9BF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3A17-0783-4A94-8C62-659622C4CA31}" type="datetimeFigureOut">
              <a:rPr lang="pl-PL" smtClean="0"/>
              <a:t>20.03.2024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4AE1A21-27EA-F97B-2F4B-2D970995C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F0C45D0-1A25-5377-D03B-E72B4070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C1780-B8E3-4728-A6D4-75CFBEB422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7665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B7800409-1EAC-99F7-9D4F-98F066F18D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D0AE37B-09D4-40A4-1B54-A3688DBA40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8CD49FA-0E11-2F88-2FA2-D0FBBA7A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3A17-0783-4A94-8C62-659622C4CA31}" type="datetimeFigureOut">
              <a:rPr lang="pl-PL" smtClean="0"/>
              <a:t>20.03.2024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E547E1A-6580-D816-1562-FA734D773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2BDE488-A548-E21A-39CD-EEFC62138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C1780-B8E3-4728-A6D4-75CFBEB422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4301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5F6223-AB04-EAD7-5576-2C7423F41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285798-6D48-8EE6-4E72-88D875B87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1EEDA66-1535-473B-99C5-CDB84F567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3A17-0783-4A94-8C62-659622C4CA31}" type="datetimeFigureOut">
              <a:rPr lang="pl-PL" smtClean="0"/>
              <a:t>20.03.2024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63C1F3D-2980-DF39-2B71-690A3E88F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EB7E09A-0DE9-7BC9-562C-4BBAD373B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C1780-B8E3-4728-A6D4-75CFBEB422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5931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B916BD-44FA-88FB-A89F-42DD870AC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ADA112B-8AA6-7074-4E34-8282AA60D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8DA448C-4D60-E971-31F5-71B038E8E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3A17-0783-4A94-8C62-659622C4CA31}" type="datetimeFigureOut">
              <a:rPr lang="pl-PL" smtClean="0"/>
              <a:t>20.03.2024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E885955-867B-54C8-A7F3-F8A70CF76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953C92D-0675-5F2D-B031-998EA1C7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C1780-B8E3-4728-A6D4-75CFBEB422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6231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6B710D-F2B4-34CE-6FAF-30A9F7F12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FF1E03-F5AC-F794-CB47-B92FB574C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7F1D74C-B5A1-3888-0948-6F9BA8A69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09BA3C8-05E7-1249-87BD-785C4839F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3A17-0783-4A94-8C62-659622C4CA31}" type="datetimeFigureOut">
              <a:rPr lang="pl-PL" smtClean="0"/>
              <a:t>20.03.2024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426AD8D-2BC9-3AB7-CB15-BA0ECA4FE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BB8D060-E84D-34A7-AD00-3BCC2D5C6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C1780-B8E3-4728-A6D4-75CFBEB422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7420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6F5D5C-F45B-51DD-435B-2528A2FD1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1ACE65E-EFAC-D3A4-439C-DDCF4BF41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11DDCE2-1A21-7E85-B6DB-77E778415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3342308-7C68-1DF2-073D-0C2ED2E8BE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89F0FA5-FA0A-FA42-A2F4-DA0DD77FAE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3521C49-D986-A624-2306-CB3FBD5A6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3A17-0783-4A94-8C62-659622C4CA31}" type="datetimeFigureOut">
              <a:rPr lang="pl-PL" smtClean="0"/>
              <a:t>20.03.2024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60E25EC-9286-DD82-7674-86B7FE722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9BFAE04-561F-5FC4-4C79-3DBA1EFE5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C1780-B8E3-4728-A6D4-75CFBEB422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6905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791DCA-CBA4-D859-D440-E6916CB6F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F2CEE47-12A5-0B9F-617B-5710686B1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3A17-0783-4A94-8C62-659622C4CA31}" type="datetimeFigureOut">
              <a:rPr lang="pl-PL" smtClean="0"/>
              <a:t>20.03.2024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0BC932C-E2A3-A926-09F0-AFEE41D75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77E24F4-79A6-BAEB-3DCB-CBC4A6417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C1780-B8E3-4728-A6D4-75CFBEB422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4806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2E19C00-B744-6A82-A71D-E78D06A95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3A17-0783-4A94-8C62-659622C4CA31}" type="datetimeFigureOut">
              <a:rPr lang="pl-PL" smtClean="0"/>
              <a:t>20.03.2024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939625E-084B-4942-42AE-A7823912F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A12616A-122F-1C92-837C-CF71BD7A3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C1780-B8E3-4728-A6D4-75CFBEB422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948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A9FC1B-53AB-1699-4A28-40DDC10FA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509C40-401B-AC00-0604-D5CFC09DF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9776D09-9247-9899-04BA-8AA6617B92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2A86470-16B9-A727-3835-E7F98D23B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3A17-0783-4A94-8C62-659622C4CA31}" type="datetimeFigureOut">
              <a:rPr lang="pl-PL" smtClean="0"/>
              <a:t>20.03.2024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AACB0C0-6E76-6123-ECA5-97D2D15A6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A5002F8-AEDB-FE6B-10C4-FD5183E3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C1780-B8E3-4728-A6D4-75CFBEB422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8454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B47E81-2C37-558B-2CEE-5667864AC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25000C3-E3A5-455F-432E-8216BB3B6E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8C25E58-CB99-0DD0-56D2-A9DCF564B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B9750DE-4604-AB97-94DD-BAE81E9E8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3A17-0783-4A94-8C62-659622C4CA31}" type="datetimeFigureOut">
              <a:rPr lang="pl-PL" smtClean="0"/>
              <a:t>20.03.2024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A257B4E-C925-9C0D-290A-9E6FFBBB2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9B98A83-8098-293A-6C65-2EFD898FF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C1780-B8E3-4728-A6D4-75CFBEB422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7006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3BC3E52-5964-1366-703D-2A70794F1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613DAD9-FBF8-D469-041C-89AEC847B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6EA62BB-9EF7-41F5-09B7-2B645411E0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63A17-0783-4A94-8C62-659622C4CA31}" type="datetimeFigureOut">
              <a:rPr lang="pl-PL" smtClean="0"/>
              <a:t>20.03.2024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5ACBDD5-C983-DE53-A73F-69C6C6ECD1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878443C-F208-A0D3-6AC0-6811980EC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C1780-B8E3-4728-A6D4-75CFBEB422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6712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4.png"/><Relationship Id="rId5" Type="http://schemas.openxmlformats.org/officeDocument/2006/relationships/image" Target="../media/image3.JP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4.png"/><Relationship Id="rId5" Type="http://schemas.openxmlformats.org/officeDocument/2006/relationships/image" Target="../media/image3.JP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8EEE3061-EE22-1D3A-394A-57055919C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brightnessContrast bright="4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ltGray">
          <a:xfrm>
            <a:off x="9724682" y="0"/>
            <a:ext cx="248333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dtytuł 2">
            <a:extLst>
              <a:ext uri="{FF2B5EF4-FFF2-40B4-BE49-F238E27FC236}">
                <a16:creationId xmlns:a16="http://schemas.microsoft.com/office/drawing/2014/main" id="{E96FD29C-839F-D533-9097-BF505BC3A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7603984" cy="1655762"/>
          </a:xfrm>
        </p:spPr>
        <p:txBody>
          <a:bodyPr>
            <a:normAutofit/>
          </a:bodyPr>
          <a:lstStyle/>
          <a:p>
            <a:endParaRPr lang="pl-PL" dirty="0"/>
          </a:p>
          <a:p>
            <a:pPr algn="r"/>
            <a:endParaRPr lang="pl-PL" dirty="0"/>
          </a:p>
          <a:p>
            <a:pPr algn="r"/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56BCD64-2584-17E7-5B5C-436FEC196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7" y="0"/>
            <a:ext cx="1491773" cy="165576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effectLst>
            <a:outerShdw blurRad="50800" dist="50800" dir="5400000" algn="ctr" rotWithShape="0">
              <a:srgbClr val="000000">
                <a:alpha val="87000"/>
              </a:srgbClr>
            </a:outerShdw>
          </a:effectLst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FC5AC294-DA2A-E7E8-AE6C-EF91EDABF52A}"/>
              </a:ext>
            </a:extLst>
          </p:cNvPr>
          <p:cNvGraphicFramePr>
            <a:graphicFrameLocks noGrp="1"/>
          </p:cNvGraphicFramePr>
          <p:nvPr/>
        </p:nvGraphicFramePr>
        <p:xfrm>
          <a:off x="9708667" y="5794536"/>
          <a:ext cx="2483333" cy="1063464"/>
        </p:xfrm>
        <a:graphic>
          <a:graphicData uri="http://schemas.openxmlformats.org/drawingml/2006/table">
            <a:tbl>
              <a:tblPr/>
              <a:tblGrid>
                <a:gridCol w="2483333">
                  <a:extLst>
                    <a:ext uri="{9D8B030D-6E8A-4147-A177-3AD203B41FA5}">
                      <a16:colId xmlns:a16="http://schemas.microsoft.com/office/drawing/2014/main" val="556015187"/>
                    </a:ext>
                  </a:extLst>
                </a:gridCol>
              </a:tblGrid>
              <a:tr h="530064">
                <a:tc>
                  <a:txBody>
                    <a:bodyPr/>
                    <a:lstStyle/>
                    <a:p>
                      <a:r>
                        <a:rPr lang="pl-PL" sz="900" b="1" dirty="0">
                          <a:effectLst/>
                          <a:latin typeface="inherit"/>
                        </a:rPr>
                        <a:t>mgr inż. st. of. mech. </a:t>
                      </a:r>
                      <a:r>
                        <a:rPr lang="pl-PL" sz="900" b="1" dirty="0" err="1">
                          <a:effectLst/>
                          <a:latin typeface="inherit"/>
                        </a:rPr>
                        <a:t>okr</a:t>
                      </a:r>
                      <a:r>
                        <a:rPr lang="pl-PL" sz="900" b="1" dirty="0">
                          <a:effectLst/>
                          <a:latin typeface="inherit"/>
                        </a:rPr>
                        <a:t>. Andrzej Wieczorek </a:t>
                      </a:r>
                      <a:endParaRPr lang="pl-PL" sz="1100" dirty="0">
                        <a:effectLst/>
                      </a:endParaRPr>
                    </a:p>
                    <a:p>
                      <a:r>
                        <a:rPr lang="pl-PL" sz="1000" i="1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Katedra Diagnostyki i Remontów Maszyn</a:t>
                      </a:r>
                      <a:r>
                        <a:rPr lang="pl-PL" sz="900" i="1" dirty="0">
                          <a:effectLst/>
                          <a:latin typeface="inherit"/>
                        </a:rPr>
                        <a:t> </a:t>
                      </a:r>
                      <a:endParaRPr lang="pl-PL" sz="1100" dirty="0">
                        <a:effectLst/>
                      </a:endParaRPr>
                    </a:p>
                    <a:p>
                      <a:r>
                        <a:rPr lang="pl-PL" sz="900" dirty="0">
                          <a:effectLst/>
                          <a:latin typeface="inherit"/>
                        </a:rPr>
                        <a:t>E: a.wieczorek@pm.szczecin.pl </a:t>
                      </a:r>
                      <a:endParaRPr lang="pl-PL" sz="110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750487"/>
                  </a:ext>
                </a:extLst>
              </a:tr>
              <a:tr h="500881">
                <a:tc>
                  <a:txBody>
                    <a:bodyPr/>
                    <a:lstStyle/>
                    <a:p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ul. Willowa 2 </a:t>
                      </a: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71-650 Szczecin</a:t>
                      </a:r>
                      <a:r>
                        <a:rPr lang="pl-PL" sz="900" b="1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 </a:t>
                      </a:r>
                      <a:r>
                        <a:rPr lang="pl-PL" sz="900" b="1" dirty="0">
                          <a:effectLst/>
                          <a:latin typeface="inherit"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r>
                        <a:rPr lang="pl-PL" sz="900" b="0" dirty="0">
                          <a:effectLst/>
                          <a:latin typeface="Calibri" panose="020F0502020204030204" pitchFamily="34" charset="0"/>
                        </a:rPr>
                        <a:t>Pok. 408B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439837"/>
                  </a:ext>
                </a:extLst>
              </a:tr>
            </a:tbl>
          </a:graphicData>
        </a:graphic>
      </p:graphicFrame>
      <p:pic>
        <p:nvPicPr>
          <p:cNvPr id="9" name="Obraz 8">
            <a:extLst>
              <a:ext uri="{FF2B5EF4-FFF2-40B4-BE49-F238E27FC236}">
                <a16:creationId xmlns:a16="http://schemas.microsoft.com/office/drawing/2014/main" id="{08105F31-6AC3-3B57-5A5F-5335B19560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4321" y="1"/>
            <a:ext cx="2563694" cy="3882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2EBB88B-D9E7-C501-8DF8-C11E575ED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2341" y="2062162"/>
            <a:ext cx="9144000" cy="2387600"/>
          </a:xfrm>
        </p:spPr>
        <p:txBody>
          <a:bodyPr>
            <a:normAutofit/>
          </a:bodyPr>
          <a:lstStyle/>
          <a:p>
            <a:r>
              <a:rPr lang="pl-PL" sz="11500" b="1" dirty="0">
                <a:latin typeface="Bradley Hand ITC" panose="03070402050302030203" pitchFamily="66" charset="0"/>
              </a:rPr>
              <a:t>MEW</a:t>
            </a:r>
            <a:r>
              <a:rPr lang="pl-PL" sz="8000" b="1" dirty="0">
                <a:latin typeface="Bradley Hand ITC" panose="03070402050302030203" pitchFamily="66" charset="0"/>
              </a:rPr>
              <a:t>y’2024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82015399-EB7A-1557-46D8-7EF082B106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27" y="5484240"/>
            <a:ext cx="26003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9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8EEE3061-EE22-1D3A-394A-57055919C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brightnessContrast bright="4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ltGray">
          <a:xfrm>
            <a:off x="9724682" y="0"/>
            <a:ext cx="248333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dtytuł 2">
            <a:extLst>
              <a:ext uri="{FF2B5EF4-FFF2-40B4-BE49-F238E27FC236}">
                <a16:creationId xmlns:a16="http://schemas.microsoft.com/office/drawing/2014/main" id="{E96FD29C-839F-D533-9097-BF505BC3A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10748"/>
            <a:ext cx="8120320" cy="4121426"/>
          </a:xfrm>
        </p:spPr>
        <p:txBody>
          <a:bodyPr>
            <a:normAutofit/>
          </a:bodyPr>
          <a:lstStyle/>
          <a:p>
            <a:endParaRPr lang="pl-PL" dirty="0"/>
          </a:p>
          <a:p>
            <a:pPr algn="r"/>
            <a:endParaRPr lang="pl-PL" dirty="0"/>
          </a:p>
          <a:p>
            <a:pPr algn="r"/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56BCD64-2584-17E7-5B5C-436FEC196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7" y="0"/>
            <a:ext cx="1491773" cy="165576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effectLst>
            <a:outerShdw blurRad="50800" dist="50800" dir="5400000" algn="ctr" rotWithShape="0">
              <a:srgbClr val="000000">
                <a:alpha val="87000"/>
              </a:srgbClr>
            </a:outerShdw>
          </a:effectLst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FC5AC294-DA2A-E7E8-AE6C-EF91EDABF52A}"/>
              </a:ext>
            </a:extLst>
          </p:cNvPr>
          <p:cNvGraphicFramePr>
            <a:graphicFrameLocks noGrp="1"/>
          </p:cNvGraphicFramePr>
          <p:nvPr/>
        </p:nvGraphicFramePr>
        <p:xfrm>
          <a:off x="9708667" y="5794536"/>
          <a:ext cx="2483333" cy="1063464"/>
        </p:xfrm>
        <a:graphic>
          <a:graphicData uri="http://schemas.openxmlformats.org/drawingml/2006/table">
            <a:tbl>
              <a:tblPr/>
              <a:tblGrid>
                <a:gridCol w="2483333">
                  <a:extLst>
                    <a:ext uri="{9D8B030D-6E8A-4147-A177-3AD203B41FA5}">
                      <a16:colId xmlns:a16="http://schemas.microsoft.com/office/drawing/2014/main" val="556015187"/>
                    </a:ext>
                  </a:extLst>
                </a:gridCol>
              </a:tblGrid>
              <a:tr h="530064">
                <a:tc>
                  <a:txBody>
                    <a:bodyPr/>
                    <a:lstStyle/>
                    <a:p>
                      <a:r>
                        <a:rPr lang="pl-PL" sz="900" b="1" dirty="0">
                          <a:effectLst/>
                          <a:latin typeface="inherit"/>
                        </a:rPr>
                        <a:t>mgr inż. st. of. mech. </a:t>
                      </a:r>
                      <a:r>
                        <a:rPr lang="pl-PL" sz="900" b="1" dirty="0" err="1">
                          <a:effectLst/>
                          <a:latin typeface="inherit"/>
                        </a:rPr>
                        <a:t>okr</a:t>
                      </a:r>
                      <a:r>
                        <a:rPr lang="pl-PL" sz="900" b="1" dirty="0">
                          <a:effectLst/>
                          <a:latin typeface="inherit"/>
                        </a:rPr>
                        <a:t>. Andrzej Wieczorek </a:t>
                      </a:r>
                      <a:endParaRPr lang="pl-PL" sz="1100" dirty="0">
                        <a:effectLst/>
                      </a:endParaRPr>
                    </a:p>
                    <a:p>
                      <a:r>
                        <a:rPr lang="pl-PL" sz="1000" i="1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Katedra Diagnostyki i Remontów Maszyn</a:t>
                      </a:r>
                      <a:r>
                        <a:rPr lang="pl-PL" sz="900" i="1" dirty="0">
                          <a:effectLst/>
                          <a:latin typeface="inherit"/>
                        </a:rPr>
                        <a:t> </a:t>
                      </a:r>
                      <a:endParaRPr lang="pl-PL" sz="1100" dirty="0">
                        <a:effectLst/>
                      </a:endParaRPr>
                    </a:p>
                    <a:p>
                      <a:r>
                        <a:rPr lang="pl-PL" sz="900" dirty="0">
                          <a:effectLst/>
                          <a:latin typeface="inherit"/>
                        </a:rPr>
                        <a:t>E: a.wieczorek@pm.szczecin.pl </a:t>
                      </a:r>
                      <a:endParaRPr lang="pl-PL" sz="110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750487"/>
                  </a:ext>
                </a:extLst>
              </a:tr>
              <a:tr h="500881">
                <a:tc>
                  <a:txBody>
                    <a:bodyPr/>
                    <a:lstStyle/>
                    <a:p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ul. Willowa 2 </a:t>
                      </a: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71-650 Szczecin</a:t>
                      </a:r>
                      <a:r>
                        <a:rPr lang="pl-PL" sz="900" b="1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 </a:t>
                      </a:r>
                      <a:r>
                        <a:rPr lang="pl-PL" sz="900" b="1" dirty="0">
                          <a:effectLst/>
                          <a:latin typeface="inherit"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r>
                        <a:rPr lang="pl-PL" sz="900" b="0" dirty="0">
                          <a:effectLst/>
                          <a:latin typeface="Calibri" panose="020F0502020204030204" pitchFamily="34" charset="0"/>
                        </a:rPr>
                        <a:t>Pok. 408B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439837"/>
                  </a:ext>
                </a:extLst>
              </a:tr>
            </a:tbl>
          </a:graphicData>
        </a:graphic>
      </p:graphicFrame>
      <p:pic>
        <p:nvPicPr>
          <p:cNvPr id="9" name="Obraz 8">
            <a:extLst>
              <a:ext uri="{FF2B5EF4-FFF2-40B4-BE49-F238E27FC236}">
                <a16:creationId xmlns:a16="http://schemas.microsoft.com/office/drawing/2014/main" id="{08105F31-6AC3-3B57-5A5F-5335B19560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4321" y="1"/>
            <a:ext cx="2563694" cy="3882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2EBB88B-D9E7-C501-8DF8-C11E575ED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4361" y="8768"/>
            <a:ext cx="8039960" cy="945389"/>
          </a:xfrm>
        </p:spPr>
        <p:txBody>
          <a:bodyPr>
            <a:normAutofit fontScale="90000"/>
          </a:bodyPr>
          <a:lstStyle/>
          <a:p>
            <a:r>
              <a:rPr lang="pl-PL" sz="4800" b="1" dirty="0">
                <a:latin typeface="Bradley Hand ITC" panose="03070402050302030203" pitchFamily="66" charset="0"/>
              </a:rPr>
              <a:t>Laureaci konkursu MEWy’2024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08DC7E6-5331-0FB6-7D69-B92F1160049D}"/>
              </a:ext>
            </a:extLst>
          </p:cNvPr>
          <p:cNvSpPr txBox="1"/>
          <p:nvPr/>
        </p:nvSpPr>
        <p:spPr>
          <a:xfrm>
            <a:off x="1540016" y="993222"/>
            <a:ext cx="835111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/>
              <a:t>„The idea for </a:t>
            </a:r>
            <a:r>
              <a:rPr lang="pl-PL" sz="2000" dirty="0" err="1"/>
              <a:t>solving</a:t>
            </a:r>
            <a:r>
              <a:rPr lang="pl-PL" sz="2000" dirty="0"/>
              <a:t> problem of </a:t>
            </a:r>
            <a:r>
              <a:rPr lang="pl-PL" sz="2000" dirty="0" err="1"/>
              <a:t>water</a:t>
            </a:r>
            <a:r>
              <a:rPr lang="pl-PL" sz="2000" dirty="0"/>
              <a:t> </a:t>
            </a:r>
            <a:r>
              <a:rPr lang="pl-PL" sz="2000" dirty="0" err="1"/>
              <a:t>accumulation</a:t>
            </a:r>
            <a:r>
              <a:rPr lang="pl-PL" sz="2000" dirty="0"/>
              <a:t> in </a:t>
            </a:r>
            <a:r>
              <a:rPr lang="pl-PL" sz="2000" dirty="0" err="1"/>
              <a:t>bolt</a:t>
            </a:r>
            <a:r>
              <a:rPr lang="pl-PL" sz="2000" dirty="0"/>
              <a:t> </a:t>
            </a:r>
            <a:r>
              <a:rPr lang="pl-PL" sz="2000" dirty="0" err="1"/>
              <a:t>connection</a:t>
            </a:r>
            <a:r>
              <a:rPr lang="pl-PL" sz="2000" dirty="0"/>
              <a:t> </a:t>
            </a:r>
            <a:r>
              <a:rPr lang="pl-PL" sz="2000" dirty="0" err="1"/>
              <a:t>joining</a:t>
            </a:r>
            <a:r>
              <a:rPr lang="pl-PL" sz="2000" dirty="0"/>
              <a:t> </a:t>
            </a:r>
            <a:r>
              <a:rPr lang="pl-PL" sz="2000" dirty="0" err="1"/>
              <a:t>tower</a:t>
            </a:r>
            <a:r>
              <a:rPr lang="pl-PL" sz="2000" dirty="0"/>
              <a:t> </a:t>
            </a:r>
            <a:r>
              <a:rPr lang="pl-PL" sz="2000" dirty="0" err="1"/>
              <a:t>sections</a:t>
            </a:r>
            <a:r>
              <a:rPr lang="pl-PL" sz="2000" dirty="0"/>
              <a:t> of wind </a:t>
            </a:r>
            <a:r>
              <a:rPr lang="pl-PL" sz="2000" dirty="0" err="1"/>
              <a:t>turbine</a:t>
            </a:r>
            <a:r>
              <a:rPr lang="pl-PL" dirty="0"/>
              <a:t> „                                         </a:t>
            </a:r>
          </a:p>
          <a:p>
            <a:endParaRPr lang="pl-PL" dirty="0"/>
          </a:p>
          <a:p>
            <a:r>
              <a:rPr lang="pl-PL" sz="2400" b="1" dirty="0">
                <a:latin typeface="Bradley Hand ITC" panose="03070402050302030203" pitchFamily="66" charset="0"/>
              </a:rPr>
              <a:t>				Michał Wolter – PM Szczecin</a:t>
            </a:r>
            <a:endParaRPr lang="pl-PL" dirty="0"/>
          </a:p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1A943FD-63B7-0EE8-93A7-272D969359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27" y="5484240"/>
            <a:ext cx="2600325" cy="1352550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CD7B0BFD-91C3-72EF-8160-D43AFC3FA7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4160" y="2924977"/>
            <a:ext cx="2947612" cy="3175065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65462692-6FBE-51C3-BA77-79B21EE8EB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97488" y="2621754"/>
            <a:ext cx="2647880" cy="301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23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8EEE3061-EE22-1D3A-394A-57055919C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brightnessContrast bright="4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ltGray">
          <a:xfrm>
            <a:off x="9724682" y="0"/>
            <a:ext cx="248333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dtytuł 2">
            <a:extLst>
              <a:ext uri="{FF2B5EF4-FFF2-40B4-BE49-F238E27FC236}">
                <a16:creationId xmlns:a16="http://schemas.microsoft.com/office/drawing/2014/main" id="{E96FD29C-839F-D533-9097-BF505BC3A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10748"/>
            <a:ext cx="8120320" cy="4121426"/>
          </a:xfrm>
        </p:spPr>
        <p:txBody>
          <a:bodyPr>
            <a:normAutofit/>
          </a:bodyPr>
          <a:lstStyle/>
          <a:p>
            <a:endParaRPr lang="pl-PL" dirty="0"/>
          </a:p>
          <a:p>
            <a:pPr algn="r"/>
            <a:endParaRPr lang="pl-PL" dirty="0"/>
          </a:p>
          <a:p>
            <a:pPr algn="r"/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56BCD64-2584-17E7-5B5C-436FEC196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7" y="0"/>
            <a:ext cx="1491773" cy="165576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effectLst>
            <a:outerShdw blurRad="50800" dist="50800" dir="5400000" algn="ctr" rotWithShape="0">
              <a:srgbClr val="000000">
                <a:alpha val="87000"/>
              </a:srgbClr>
            </a:outerShdw>
          </a:effectLst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FC5AC294-DA2A-E7E8-AE6C-EF91EDABF52A}"/>
              </a:ext>
            </a:extLst>
          </p:cNvPr>
          <p:cNvGraphicFramePr>
            <a:graphicFrameLocks noGrp="1"/>
          </p:cNvGraphicFramePr>
          <p:nvPr/>
        </p:nvGraphicFramePr>
        <p:xfrm>
          <a:off x="9708667" y="5794536"/>
          <a:ext cx="2483333" cy="1063464"/>
        </p:xfrm>
        <a:graphic>
          <a:graphicData uri="http://schemas.openxmlformats.org/drawingml/2006/table">
            <a:tbl>
              <a:tblPr/>
              <a:tblGrid>
                <a:gridCol w="2483333">
                  <a:extLst>
                    <a:ext uri="{9D8B030D-6E8A-4147-A177-3AD203B41FA5}">
                      <a16:colId xmlns:a16="http://schemas.microsoft.com/office/drawing/2014/main" val="556015187"/>
                    </a:ext>
                  </a:extLst>
                </a:gridCol>
              </a:tblGrid>
              <a:tr h="530064">
                <a:tc>
                  <a:txBody>
                    <a:bodyPr/>
                    <a:lstStyle/>
                    <a:p>
                      <a:r>
                        <a:rPr lang="pl-PL" sz="900" b="1" dirty="0">
                          <a:effectLst/>
                          <a:latin typeface="inherit"/>
                        </a:rPr>
                        <a:t>mgr inż. st. of. mech. </a:t>
                      </a:r>
                      <a:r>
                        <a:rPr lang="pl-PL" sz="900" b="1" dirty="0" err="1">
                          <a:effectLst/>
                          <a:latin typeface="inherit"/>
                        </a:rPr>
                        <a:t>okr</a:t>
                      </a:r>
                      <a:r>
                        <a:rPr lang="pl-PL" sz="900" b="1" dirty="0">
                          <a:effectLst/>
                          <a:latin typeface="inherit"/>
                        </a:rPr>
                        <a:t>. Andrzej Wieczorek </a:t>
                      </a:r>
                      <a:endParaRPr lang="pl-PL" sz="1100" dirty="0">
                        <a:effectLst/>
                      </a:endParaRPr>
                    </a:p>
                    <a:p>
                      <a:r>
                        <a:rPr lang="pl-PL" sz="1000" i="1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Katedra Diagnostyki i Remontów Maszyn</a:t>
                      </a:r>
                      <a:r>
                        <a:rPr lang="pl-PL" sz="900" i="1" dirty="0">
                          <a:effectLst/>
                          <a:latin typeface="inherit"/>
                        </a:rPr>
                        <a:t> </a:t>
                      </a:r>
                      <a:endParaRPr lang="pl-PL" sz="1100" dirty="0">
                        <a:effectLst/>
                      </a:endParaRPr>
                    </a:p>
                    <a:p>
                      <a:r>
                        <a:rPr lang="pl-PL" sz="900" dirty="0">
                          <a:effectLst/>
                          <a:latin typeface="inherit"/>
                        </a:rPr>
                        <a:t>E: a.wieczorek@pm.szczecin.pl </a:t>
                      </a:r>
                      <a:endParaRPr lang="pl-PL" sz="110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750487"/>
                  </a:ext>
                </a:extLst>
              </a:tr>
              <a:tr h="500881">
                <a:tc>
                  <a:txBody>
                    <a:bodyPr/>
                    <a:lstStyle/>
                    <a:p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ul. Willowa 2 </a:t>
                      </a: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71-650 Szczecin</a:t>
                      </a:r>
                      <a:r>
                        <a:rPr lang="pl-PL" sz="900" b="1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 </a:t>
                      </a:r>
                      <a:r>
                        <a:rPr lang="pl-PL" sz="900" b="1" dirty="0">
                          <a:effectLst/>
                          <a:latin typeface="inherit"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r>
                        <a:rPr lang="pl-PL" sz="900" b="0" dirty="0">
                          <a:effectLst/>
                          <a:latin typeface="Calibri" panose="020F0502020204030204" pitchFamily="34" charset="0"/>
                        </a:rPr>
                        <a:t>Pok. 408B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439837"/>
                  </a:ext>
                </a:extLst>
              </a:tr>
            </a:tbl>
          </a:graphicData>
        </a:graphic>
      </p:graphicFrame>
      <p:pic>
        <p:nvPicPr>
          <p:cNvPr id="9" name="Obraz 8">
            <a:extLst>
              <a:ext uri="{FF2B5EF4-FFF2-40B4-BE49-F238E27FC236}">
                <a16:creationId xmlns:a16="http://schemas.microsoft.com/office/drawing/2014/main" id="{08105F31-6AC3-3B57-5A5F-5335B19560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4321" y="1"/>
            <a:ext cx="2563694" cy="3882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2EBB88B-D9E7-C501-8DF8-C11E575ED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4361" y="8768"/>
            <a:ext cx="8039960" cy="945389"/>
          </a:xfrm>
        </p:spPr>
        <p:txBody>
          <a:bodyPr>
            <a:normAutofit fontScale="90000"/>
          </a:bodyPr>
          <a:lstStyle/>
          <a:p>
            <a:r>
              <a:rPr lang="pl-PL" sz="4800" b="1" dirty="0">
                <a:latin typeface="Bradley Hand ITC" panose="03070402050302030203" pitchFamily="66" charset="0"/>
              </a:rPr>
              <a:t>Laureaci konkursu MEWy’2024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1A554C84-8D83-415B-0DC8-ACDE5DEF46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4987" y="1655762"/>
            <a:ext cx="7378110" cy="3781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130C1CC4-DF0C-A1AF-E32B-30857E19D380}"/>
              </a:ext>
            </a:extLst>
          </p:cNvPr>
          <p:cNvSpPr txBox="1"/>
          <p:nvPr/>
        </p:nvSpPr>
        <p:spPr>
          <a:xfrm>
            <a:off x="4537045" y="1756778"/>
            <a:ext cx="5907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Michał Wolter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2DFF8AA3-20E8-10F7-0AB3-B1C082086B02}"/>
              </a:ext>
            </a:extLst>
          </p:cNvPr>
          <p:cNvSpPr txBox="1"/>
          <p:nvPr/>
        </p:nvSpPr>
        <p:spPr>
          <a:xfrm>
            <a:off x="1954987" y="1029257"/>
            <a:ext cx="6411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/>
              <a:t>Grupa studentów :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D8200FA3-620F-0E84-472C-C8BA734533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27" y="5484240"/>
            <a:ext cx="2600325" cy="135255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5331E33-B485-C0E9-674D-632F4D53D8CF}"/>
              </a:ext>
            </a:extLst>
          </p:cNvPr>
          <p:cNvSpPr txBox="1"/>
          <p:nvPr/>
        </p:nvSpPr>
        <p:spPr>
          <a:xfrm>
            <a:off x="6608189" y="2824835"/>
            <a:ext cx="2416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Aleksandra Wasilewska</a:t>
            </a:r>
          </a:p>
        </p:txBody>
      </p:sp>
    </p:spTree>
    <p:extLst>
      <p:ext uri="{BB962C8B-B14F-4D97-AF65-F5344CB8AC3E}">
        <p14:creationId xmlns:p14="http://schemas.microsoft.com/office/powerpoint/2010/main" val="1677251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8EEE3061-EE22-1D3A-394A-57055919C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brightnessContrast bright="4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ltGray">
          <a:xfrm>
            <a:off x="9724682" y="0"/>
            <a:ext cx="248333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dtytuł 2">
            <a:extLst>
              <a:ext uri="{FF2B5EF4-FFF2-40B4-BE49-F238E27FC236}">
                <a16:creationId xmlns:a16="http://schemas.microsoft.com/office/drawing/2014/main" id="{E96FD29C-839F-D533-9097-BF505BC3A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10748"/>
            <a:ext cx="8120320" cy="4121426"/>
          </a:xfrm>
        </p:spPr>
        <p:txBody>
          <a:bodyPr>
            <a:normAutofit/>
          </a:bodyPr>
          <a:lstStyle/>
          <a:p>
            <a:endParaRPr lang="pl-PL" dirty="0"/>
          </a:p>
          <a:p>
            <a:pPr algn="r"/>
            <a:endParaRPr lang="pl-PL" dirty="0"/>
          </a:p>
          <a:p>
            <a:pPr algn="r"/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56BCD64-2584-17E7-5B5C-436FEC196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7" y="0"/>
            <a:ext cx="1491773" cy="165576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effectLst>
            <a:outerShdw blurRad="50800" dist="50800" dir="5400000" algn="ctr" rotWithShape="0">
              <a:srgbClr val="000000">
                <a:alpha val="87000"/>
              </a:srgbClr>
            </a:outerShdw>
          </a:effectLst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FC5AC294-DA2A-E7E8-AE6C-EF91EDABF52A}"/>
              </a:ext>
            </a:extLst>
          </p:cNvPr>
          <p:cNvGraphicFramePr>
            <a:graphicFrameLocks noGrp="1"/>
          </p:cNvGraphicFramePr>
          <p:nvPr/>
        </p:nvGraphicFramePr>
        <p:xfrm>
          <a:off x="9708667" y="5794536"/>
          <a:ext cx="2483333" cy="1063464"/>
        </p:xfrm>
        <a:graphic>
          <a:graphicData uri="http://schemas.openxmlformats.org/drawingml/2006/table">
            <a:tbl>
              <a:tblPr/>
              <a:tblGrid>
                <a:gridCol w="2483333">
                  <a:extLst>
                    <a:ext uri="{9D8B030D-6E8A-4147-A177-3AD203B41FA5}">
                      <a16:colId xmlns:a16="http://schemas.microsoft.com/office/drawing/2014/main" val="556015187"/>
                    </a:ext>
                  </a:extLst>
                </a:gridCol>
              </a:tblGrid>
              <a:tr h="530064">
                <a:tc>
                  <a:txBody>
                    <a:bodyPr/>
                    <a:lstStyle/>
                    <a:p>
                      <a:r>
                        <a:rPr lang="pl-PL" sz="900" b="1" dirty="0">
                          <a:effectLst/>
                          <a:latin typeface="inherit"/>
                        </a:rPr>
                        <a:t>mgr inż. st. of. mech. </a:t>
                      </a:r>
                      <a:r>
                        <a:rPr lang="pl-PL" sz="900" b="1" dirty="0" err="1">
                          <a:effectLst/>
                          <a:latin typeface="inherit"/>
                        </a:rPr>
                        <a:t>okr</a:t>
                      </a:r>
                      <a:r>
                        <a:rPr lang="pl-PL" sz="900" b="1" dirty="0">
                          <a:effectLst/>
                          <a:latin typeface="inherit"/>
                        </a:rPr>
                        <a:t>. Andrzej Wieczorek </a:t>
                      </a:r>
                      <a:endParaRPr lang="pl-PL" sz="1100" dirty="0">
                        <a:effectLst/>
                      </a:endParaRPr>
                    </a:p>
                    <a:p>
                      <a:r>
                        <a:rPr lang="pl-PL" sz="1000" i="1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Katedra Diagnostyki i Remontów Maszyn</a:t>
                      </a:r>
                      <a:r>
                        <a:rPr lang="pl-PL" sz="900" i="1" dirty="0">
                          <a:effectLst/>
                          <a:latin typeface="inherit"/>
                        </a:rPr>
                        <a:t> </a:t>
                      </a:r>
                      <a:endParaRPr lang="pl-PL" sz="1100" dirty="0">
                        <a:effectLst/>
                      </a:endParaRPr>
                    </a:p>
                    <a:p>
                      <a:r>
                        <a:rPr lang="pl-PL" sz="900" dirty="0">
                          <a:effectLst/>
                          <a:latin typeface="inherit"/>
                        </a:rPr>
                        <a:t>E: a.wieczorek@pm.szczecin.pl </a:t>
                      </a:r>
                      <a:endParaRPr lang="pl-PL" sz="110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750487"/>
                  </a:ext>
                </a:extLst>
              </a:tr>
              <a:tr h="500881">
                <a:tc>
                  <a:txBody>
                    <a:bodyPr/>
                    <a:lstStyle/>
                    <a:p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ul. Willowa 2 </a:t>
                      </a: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71-650 Szczecin</a:t>
                      </a:r>
                      <a:r>
                        <a:rPr lang="pl-PL" sz="900" b="1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 </a:t>
                      </a:r>
                      <a:r>
                        <a:rPr lang="pl-PL" sz="900" b="1" dirty="0">
                          <a:effectLst/>
                          <a:latin typeface="inherit"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r>
                        <a:rPr lang="pl-PL" sz="900" b="0" dirty="0">
                          <a:effectLst/>
                          <a:latin typeface="Calibri" panose="020F0502020204030204" pitchFamily="34" charset="0"/>
                        </a:rPr>
                        <a:t>Pok. 408B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439837"/>
                  </a:ext>
                </a:extLst>
              </a:tr>
            </a:tbl>
          </a:graphicData>
        </a:graphic>
      </p:graphicFrame>
      <p:pic>
        <p:nvPicPr>
          <p:cNvPr id="9" name="Obraz 8">
            <a:extLst>
              <a:ext uri="{FF2B5EF4-FFF2-40B4-BE49-F238E27FC236}">
                <a16:creationId xmlns:a16="http://schemas.microsoft.com/office/drawing/2014/main" id="{08105F31-6AC3-3B57-5A5F-5335B19560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4321" y="1"/>
            <a:ext cx="2563694" cy="3882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2EBB88B-D9E7-C501-8DF8-C11E575ED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4361" y="8768"/>
            <a:ext cx="8039960" cy="945389"/>
          </a:xfrm>
        </p:spPr>
        <p:txBody>
          <a:bodyPr>
            <a:normAutofit fontScale="90000"/>
          </a:bodyPr>
          <a:lstStyle/>
          <a:p>
            <a:r>
              <a:rPr lang="pl-PL" sz="4800" b="1" dirty="0">
                <a:latin typeface="Bradley Hand ITC" panose="03070402050302030203" pitchFamily="66" charset="0"/>
              </a:rPr>
              <a:t>Laureaci konkursu MEWy’2024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08DC7E6-5331-0FB6-7D69-B92F1160049D}"/>
              </a:ext>
            </a:extLst>
          </p:cNvPr>
          <p:cNvSpPr txBox="1"/>
          <p:nvPr/>
        </p:nvSpPr>
        <p:spPr>
          <a:xfrm>
            <a:off x="1604361" y="986045"/>
            <a:ext cx="80559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/>
              <a:t>„O</a:t>
            </a:r>
            <a:r>
              <a:rPr lang="en-US" sz="2000" dirty="0" err="1"/>
              <a:t>ffshore</a:t>
            </a:r>
            <a:r>
              <a:rPr lang="en-US" sz="2000" dirty="0"/>
              <a:t> </a:t>
            </a:r>
            <a:r>
              <a:rPr lang="pl-PL" sz="2000" dirty="0"/>
              <a:t>Energy system”</a:t>
            </a:r>
            <a:r>
              <a:rPr lang="pl-PL" sz="2000" b="1" dirty="0">
                <a:latin typeface="Bradley Hand ITC" panose="03070402050302030203" pitchFamily="66" charset="0"/>
              </a:rPr>
              <a:t>                                              		</a:t>
            </a:r>
          </a:p>
          <a:p>
            <a:r>
              <a:rPr lang="pl-PL" sz="2000" b="1" dirty="0">
                <a:latin typeface="Bradley Hand ITC" panose="03070402050302030203" pitchFamily="66" charset="0"/>
              </a:rPr>
              <a:t>			</a:t>
            </a:r>
            <a:r>
              <a:rPr lang="pl-PL" sz="2800" b="1" dirty="0">
                <a:latin typeface="Bradley Hand ITC" panose="03070402050302030203" pitchFamily="66" charset="0"/>
              </a:rPr>
              <a:t> </a:t>
            </a:r>
            <a:r>
              <a:rPr lang="pl-PL" sz="2000" b="1" dirty="0">
                <a:latin typeface="Bradley Hand ITC" panose="03070402050302030203" pitchFamily="66" charset="0"/>
              </a:rPr>
              <a:t>Aleksandra Wasilewska </a:t>
            </a:r>
            <a:r>
              <a:rPr lang="pl-PL" sz="1600" dirty="0"/>
              <a:t>– University of Groningen</a:t>
            </a:r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BD4B068D-49F4-4EF7-76E8-D285099A63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27" y="5484240"/>
            <a:ext cx="2600325" cy="135255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6BA788C0-28D3-4BF5-F7E5-48B5C1D2B5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7999" y="2141516"/>
            <a:ext cx="7060676" cy="359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3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8EEE3061-EE22-1D3A-394A-57055919C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brightnessContrast bright="4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ltGray">
          <a:xfrm>
            <a:off x="9724682" y="0"/>
            <a:ext cx="248333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dtytuł 2">
            <a:extLst>
              <a:ext uri="{FF2B5EF4-FFF2-40B4-BE49-F238E27FC236}">
                <a16:creationId xmlns:a16="http://schemas.microsoft.com/office/drawing/2014/main" id="{E96FD29C-839F-D533-9097-BF505BC3A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10748"/>
            <a:ext cx="8120320" cy="4121426"/>
          </a:xfrm>
        </p:spPr>
        <p:txBody>
          <a:bodyPr>
            <a:normAutofit/>
          </a:bodyPr>
          <a:lstStyle/>
          <a:p>
            <a:endParaRPr lang="pl-PL" dirty="0"/>
          </a:p>
          <a:p>
            <a:pPr algn="r"/>
            <a:endParaRPr lang="pl-PL" dirty="0"/>
          </a:p>
          <a:p>
            <a:pPr algn="r"/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56BCD64-2584-17E7-5B5C-436FEC196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7" y="0"/>
            <a:ext cx="1491773" cy="165576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effectLst>
            <a:outerShdw blurRad="50800" dist="50800" dir="5400000" algn="ctr" rotWithShape="0">
              <a:srgbClr val="000000">
                <a:alpha val="87000"/>
              </a:srgbClr>
            </a:outerShdw>
          </a:effectLst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FC5AC294-DA2A-E7E8-AE6C-EF91EDABF52A}"/>
              </a:ext>
            </a:extLst>
          </p:cNvPr>
          <p:cNvGraphicFramePr>
            <a:graphicFrameLocks noGrp="1"/>
          </p:cNvGraphicFramePr>
          <p:nvPr/>
        </p:nvGraphicFramePr>
        <p:xfrm>
          <a:off x="9708667" y="5794536"/>
          <a:ext cx="2483333" cy="1063464"/>
        </p:xfrm>
        <a:graphic>
          <a:graphicData uri="http://schemas.openxmlformats.org/drawingml/2006/table">
            <a:tbl>
              <a:tblPr/>
              <a:tblGrid>
                <a:gridCol w="2483333">
                  <a:extLst>
                    <a:ext uri="{9D8B030D-6E8A-4147-A177-3AD203B41FA5}">
                      <a16:colId xmlns:a16="http://schemas.microsoft.com/office/drawing/2014/main" val="556015187"/>
                    </a:ext>
                  </a:extLst>
                </a:gridCol>
              </a:tblGrid>
              <a:tr h="530064">
                <a:tc>
                  <a:txBody>
                    <a:bodyPr/>
                    <a:lstStyle/>
                    <a:p>
                      <a:r>
                        <a:rPr lang="pl-PL" sz="900" b="1" dirty="0">
                          <a:effectLst/>
                          <a:latin typeface="inherit"/>
                        </a:rPr>
                        <a:t>mgr inż. st. of. mech. </a:t>
                      </a:r>
                      <a:r>
                        <a:rPr lang="pl-PL" sz="900" b="1" dirty="0" err="1">
                          <a:effectLst/>
                          <a:latin typeface="inherit"/>
                        </a:rPr>
                        <a:t>okr</a:t>
                      </a:r>
                      <a:r>
                        <a:rPr lang="pl-PL" sz="900" b="1" dirty="0">
                          <a:effectLst/>
                          <a:latin typeface="inherit"/>
                        </a:rPr>
                        <a:t>. Andrzej Wieczorek </a:t>
                      </a:r>
                      <a:endParaRPr lang="pl-PL" sz="1100" dirty="0">
                        <a:effectLst/>
                      </a:endParaRPr>
                    </a:p>
                    <a:p>
                      <a:r>
                        <a:rPr lang="pl-PL" sz="1000" i="1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Katedra Diagnostyki i Remontów Maszyn</a:t>
                      </a:r>
                      <a:r>
                        <a:rPr lang="pl-PL" sz="900" i="1" dirty="0">
                          <a:effectLst/>
                          <a:latin typeface="inherit"/>
                        </a:rPr>
                        <a:t> </a:t>
                      </a:r>
                      <a:endParaRPr lang="pl-PL" sz="1100" dirty="0">
                        <a:effectLst/>
                      </a:endParaRPr>
                    </a:p>
                    <a:p>
                      <a:r>
                        <a:rPr lang="pl-PL" sz="900" dirty="0">
                          <a:effectLst/>
                          <a:latin typeface="inherit"/>
                        </a:rPr>
                        <a:t>E: a.wieczorek@pm.szczecin.pl </a:t>
                      </a:r>
                      <a:endParaRPr lang="pl-PL" sz="110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750487"/>
                  </a:ext>
                </a:extLst>
              </a:tr>
              <a:tr h="500881">
                <a:tc>
                  <a:txBody>
                    <a:bodyPr/>
                    <a:lstStyle/>
                    <a:p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ul. Willowa 2 </a:t>
                      </a: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71-650 Szczecin</a:t>
                      </a:r>
                      <a:r>
                        <a:rPr lang="pl-PL" sz="900" b="1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 </a:t>
                      </a:r>
                      <a:r>
                        <a:rPr lang="pl-PL" sz="900" b="1" dirty="0">
                          <a:effectLst/>
                          <a:latin typeface="inherit"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r>
                        <a:rPr lang="pl-PL" sz="900" b="0" dirty="0">
                          <a:effectLst/>
                          <a:latin typeface="Calibri" panose="020F0502020204030204" pitchFamily="34" charset="0"/>
                        </a:rPr>
                        <a:t>Pok. 408B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439837"/>
                  </a:ext>
                </a:extLst>
              </a:tr>
            </a:tbl>
          </a:graphicData>
        </a:graphic>
      </p:graphicFrame>
      <p:pic>
        <p:nvPicPr>
          <p:cNvPr id="9" name="Obraz 8">
            <a:extLst>
              <a:ext uri="{FF2B5EF4-FFF2-40B4-BE49-F238E27FC236}">
                <a16:creationId xmlns:a16="http://schemas.microsoft.com/office/drawing/2014/main" id="{08105F31-6AC3-3B57-5A5F-5335B19560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4321" y="1"/>
            <a:ext cx="2563694" cy="3882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2EBB88B-D9E7-C501-8DF8-C11E575ED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4361" y="8768"/>
            <a:ext cx="8039960" cy="945389"/>
          </a:xfrm>
        </p:spPr>
        <p:txBody>
          <a:bodyPr>
            <a:normAutofit fontScale="90000"/>
          </a:bodyPr>
          <a:lstStyle/>
          <a:p>
            <a:r>
              <a:rPr lang="pl-PL" sz="4800" b="1" dirty="0">
                <a:latin typeface="Bradley Hand ITC" panose="03070402050302030203" pitchFamily="66" charset="0"/>
              </a:rPr>
              <a:t>Laureaci konkursu MEWy’2024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1A554C84-8D83-415B-0DC8-ACDE5DEF46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4987" y="1655762"/>
            <a:ext cx="7378110" cy="3781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130C1CC4-DF0C-A1AF-E32B-30857E19D380}"/>
              </a:ext>
            </a:extLst>
          </p:cNvPr>
          <p:cNvSpPr txBox="1"/>
          <p:nvPr/>
        </p:nvSpPr>
        <p:spPr>
          <a:xfrm>
            <a:off x="4537045" y="1756778"/>
            <a:ext cx="5907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Michał Wolter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2DFF8AA3-20E8-10F7-0AB3-B1C082086B02}"/>
              </a:ext>
            </a:extLst>
          </p:cNvPr>
          <p:cNvSpPr txBox="1"/>
          <p:nvPr/>
        </p:nvSpPr>
        <p:spPr>
          <a:xfrm>
            <a:off x="1954987" y="1029257"/>
            <a:ext cx="6411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/>
              <a:t>Grupa studentów :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D8200FA3-620F-0E84-472C-C8BA734533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27" y="5484240"/>
            <a:ext cx="2600325" cy="135255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5331E33-B485-C0E9-674D-632F4D53D8CF}"/>
              </a:ext>
            </a:extLst>
          </p:cNvPr>
          <p:cNvSpPr txBox="1"/>
          <p:nvPr/>
        </p:nvSpPr>
        <p:spPr>
          <a:xfrm>
            <a:off x="6608189" y="2824835"/>
            <a:ext cx="2416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Aleksandra Wasilewska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D821A35-7657-4462-8F73-5B0ABDE7E80F}"/>
              </a:ext>
            </a:extLst>
          </p:cNvPr>
          <p:cNvSpPr txBox="1"/>
          <p:nvPr/>
        </p:nvSpPr>
        <p:spPr>
          <a:xfrm>
            <a:off x="1805185" y="2749420"/>
            <a:ext cx="2107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Patrycja </a:t>
            </a:r>
            <a:r>
              <a:rPr lang="pl-PL" b="1" dirty="0" err="1"/>
              <a:t>Paśniewska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47689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8EEE3061-EE22-1D3A-394A-57055919C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brightnessContrast bright="4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ltGray">
          <a:xfrm>
            <a:off x="9724682" y="0"/>
            <a:ext cx="248333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dtytuł 2">
            <a:extLst>
              <a:ext uri="{FF2B5EF4-FFF2-40B4-BE49-F238E27FC236}">
                <a16:creationId xmlns:a16="http://schemas.microsoft.com/office/drawing/2014/main" id="{E96FD29C-839F-D533-9097-BF505BC3A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10748"/>
            <a:ext cx="8120320" cy="4121426"/>
          </a:xfrm>
        </p:spPr>
        <p:txBody>
          <a:bodyPr>
            <a:normAutofit/>
          </a:bodyPr>
          <a:lstStyle/>
          <a:p>
            <a:endParaRPr lang="pl-PL" dirty="0"/>
          </a:p>
          <a:p>
            <a:pPr algn="r"/>
            <a:endParaRPr lang="pl-PL" dirty="0"/>
          </a:p>
          <a:p>
            <a:pPr algn="r"/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56BCD64-2584-17E7-5B5C-436FEC196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7" y="0"/>
            <a:ext cx="1491773" cy="165576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effectLst>
            <a:outerShdw blurRad="50800" dist="50800" dir="5400000" algn="ctr" rotWithShape="0">
              <a:srgbClr val="000000">
                <a:alpha val="87000"/>
              </a:srgbClr>
            </a:outerShdw>
          </a:effectLst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FC5AC294-DA2A-E7E8-AE6C-EF91EDABF52A}"/>
              </a:ext>
            </a:extLst>
          </p:cNvPr>
          <p:cNvGraphicFramePr>
            <a:graphicFrameLocks noGrp="1"/>
          </p:cNvGraphicFramePr>
          <p:nvPr/>
        </p:nvGraphicFramePr>
        <p:xfrm>
          <a:off x="9708667" y="5794536"/>
          <a:ext cx="2483333" cy="1063464"/>
        </p:xfrm>
        <a:graphic>
          <a:graphicData uri="http://schemas.openxmlformats.org/drawingml/2006/table">
            <a:tbl>
              <a:tblPr/>
              <a:tblGrid>
                <a:gridCol w="2483333">
                  <a:extLst>
                    <a:ext uri="{9D8B030D-6E8A-4147-A177-3AD203B41FA5}">
                      <a16:colId xmlns:a16="http://schemas.microsoft.com/office/drawing/2014/main" val="556015187"/>
                    </a:ext>
                  </a:extLst>
                </a:gridCol>
              </a:tblGrid>
              <a:tr h="530064">
                <a:tc>
                  <a:txBody>
                    <a:bodyPr/>
                    <a:lstStyle/>
                    <a:p>
                      <a:r>
                        <a:rPr lang="pl-PL" sz="900" b="1" dirty="0">
                          <a:effectLst/>
                          <a:latin typeface="inherit"/>
                        </a:rPr>
                        <a:t>mgr inż. st. of. mech. </a:t>
                      </a:r>
                      <a:r>
                        <a:rPr lang="pl-PL" sz="900" b="1" dirty="0" err="1">
                          <a:effectLst/>
                          <a:latin typeface="inherit"/>
                        </a:rPr>
                        <a:t>okr</a:t>
                      </a:r>
                      <a:r>
                        <a:rPr lang="pl-PL" sz="900" b="1" dirty="0">
                          <a:effectLst/>
                          <a:latin typeface="inherit"/>
                        </a:rPr>
                        <a:t>. Andrzej Wieczorek </a:t>
                      </a:r>
                      <a:endParaRPr lang="pl-PL" sz="1100" dirty="0">
                        <a:effectLst/>
                      </a:endParaRPr>
                    </a:p>
                    <a:p>
                      <a:r>
                        <a:rPr lang="pl-PL" sz="1000" i="1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Katedra Diagnostyki i Remontów Maszyn</a:t>
                      </a:r>
                      <a:r>
                        <a:rPr lang="pl-PL" sz="900" i="1" dirty="0">
                          <a:effectLst/>
                          <a:latin typeface="inherit"/>
                        </a:rPr>
                        <a:t> </a:t>
                      </a:r>
                      <a:endParaRPr lang="pl-PL" sz="1100" dirty="0">
                        <a:effectLst/>
                      </a:endParaRPr>
                    </a:p>
                    <a:p>
                      <a:r>
                        <a:rPr lang="pl-PL" sz="900" dirty="0">
                          <a:effectLst/>
                          <a:latin typeface="inherit"/>
                        </a:rPr>
                        <a:t>E: a.wieczorek@pm.szczecin.pl </a:t>
                      </a:r>
                      <a:endParaRPr lang="pl-PL" sz="110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750487"/>
                  </a:ext>
                </a:extLst>
              </a:tr>
              <a:tr h="500881">
                <a:tc>
                  <a:txBody>
                    <a:bodyPr/>
                    <a:lstStyle/>
                    <a:p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ul. Willowa 2 </a:t>
                      </a: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71-650 Szczecin</a:t>
                      </a:r>
                      <a:r>
                        <a:rPr lang="pl-PL" sz="900" b="1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 </a:t>
                      </a:r>
                      <a:r>
                        <a:rPr lang="pl-PL" sz="900" b="1" dirty="0">
                          <a:effectLst/>
                          <a:latin typeface="inherit"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r>
                        <a:rPr lang="pl-PL" sz="900" b="0" dirty="0">
                          <a:effectLst/>
                          <a:latin typeface="Calibri" panose="020F0502020204030204" pitchFamily="34" charset="0"/>
                        </a:rPr>
                        <a:t>Pok. 408B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439837"/>
                  </a:ext>
                </a:extLst>
              </a:tr>
            </a:tbl>
          </a:graphicData>
        </a:graphic>
      </p:graphicFrame>
      <p:pic>
        <p:nvPicPr>
          <p:cNvPr id="9" name="Obraz 8">
            <a:extLst>
              <a:ext uri="{FF2B5EF4-FFF2-40B4-BE49-F238E27FC236}">
                <a16:creationId xmlns:a16="http://schemas.microsoft.com/office/drawing/2014/main" id="{08105F31-6AC3-3B57-5A5F-5335B19560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4321" y="1"/>
            <a:ext cx="2563694" cy="3882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2EBB88B-D9E7-C501-8DF8-C11E575ED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4361" y="8768"/>
            <a:ext cx="8039960" cy="945389"/>
          </a:xfrm>
        </p:spPr>
        <p:txBody>
          <a:bodyPr>
            <a:normAutofit fontScale="90000"/>
          </a:bodyPr>
          <a:lstStyle/>
          <a:p>
            <a:r>
              <a:rPr lang="pl-PL" sz="4800" b="1" dirty="0">
                <a:latin typeface="Bradley Hand ITC" panose="03070402050302030203" pitchFamily="66" charset="0"/>
              </a:rPr>
              <a:t>Laureaci konkursu MEWy’2024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08DC7E6-5331-0FB6-7D69-B92F1160049D}"/>
              </a:ext>
            </a:extLst>
          </p:cNvPr>
          <p:cNvSpPr txBox="1"/>
          <p:nvPr/>
        </p:nvSpPr>
        <p:spPr>
          <a:xfrm>
            <a:off x="1604361" y="986045"/>
            <a:ext cx="8351116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/>
              <a:t>„</a:t>
            </a:r>
            <a:r>
              <a:rPr lang="en-US" sz="2000" dirty="0"/>
              <a:t>Utilization of</a:t>
            </a:r>
            <a:r>
              <a:rPr lang="pl-PL" sz="2000" dirty="0"/>
              <a:t> the</a:t>
            </a:r>
            <a:r>
              <a:rPr lang="en-US" sz="2000" dirty="0"/>
              <a:t> offshore wind turbines in </a:t>
            </a:r>
            <a:r>
              <a:rPr lang="pl-PL" sz="2000" dirty="0"/>
              <a:t>the </a:t>
            </a:r>
            <a:r>
              <a:rPr lang="en-US" sz="2000" dirty="0"/>
              <a:t>power system </a:t>
            </a:r>
            <a:r>
              <a:rPr lang="pl-PL" sz="2000" dirty="0" err="1"/>
              <a:t>black</a:t>
            </a:r>
            <a:r>
              <a:rPr lang="pl-PL" sz="2000" dirty="0"/>
              <a:t> start”</a:t>
            </a:r>
            <a:r>
              <a:rPr lang="pl-PL" dirty="0"/>
              <a:t>                                                                        			</a:t>
            </a:r>
            <a:r>
              <a:rPr lang="pl-PL" sz="2400" b="1" dirty="0">
                <a:latin typeface="Bradley Hand ITC" panose="03070402050302030203" pitchFamily="66" charset="0"/>
              </a:rPr>
              <a:t>Patrycja </a:t>
            </a:r>
            <a:r>
              <a:rPr lang="pl-PL" sz="2400" b="1" dirty="0" err="1">
                <a:latin typeface="Bradley Hand ITC" panose="03070402050302030203" pitchFamily="66" charset="0"/>
              </a:rPr>
              <a:t>Pasniewska</a:t>
            </a:r>
            <a:r>
              <a:rPr lang="pl-PL" dirty="0"/>
              <a:t>- </a:t>
            </a:r>
            <a:r>
              <a:rPr lang="pl-PL" sz="1800" dirty="0"/>
              <a:t>Politechnika Warszawska</a:t>
            </a:r>
          </a:p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9382CA28-A36A-EE42-65E1-1B4108AE60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27" y="5484240"/>
            <a:ext cx="2600325" cy="135255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976F59DD-6710-9A44-7189-032D503F05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2389" y="2028250"/>
            <a:ext cx="7102655" cy="385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7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8EEE3061-EE22-1D3A-394A-57055919C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brightnessContrast bright="4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ltGray">
          <a:xfrm>
            <a:off x="9724682" y="0"/>
            <a:ext cx="248333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dtytuł 2">
            <a:extLst>
              <a:ext uri="{FF2B5EF4-FFF2-40B4-BE49-F238E27FC236}">
                <a16:creationId xmlns:a16="http://schemas.microsoft.com/office/drawing/2014/main" id="{E96FD29C-839F-D533-9097-BF505BC3A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10748"/>
            <a:ext cx="8120320" cy="4121426"/>
          </a:xfrm>
        </p:spPr>
        <p:txBody>
          <a:bodyPr>
            <a:normAutofit/>
          </a:bodyPr>
          <a:lstStyle/>
          <a:p>
            <a:endParaRPr lang="pl-PL" dirty="0"/>
          </a:p>
          <a:p>
            <a:pPr algn="r"/>
            <a:endParaRPr lang="pl-PL" dirty="0"/>
          </a:p>
          <a:p>
            <a:pPr algn="r"/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56BCD64-2584-17E7-5B5C-436FEC196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7" y="0"/>
            <a:ext cx="1491773" cy="165576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effectLst>
            <a:outerShdw blurRad="50800" dist="50800" dir="5400000" algn="ctr" rotWithShape="0">
              <a:srgbClr val="000000">
                <a:alpha val="87000"/>
              </a:srgbClr>
            </a:outerShdw>
          </a:effectLst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FC5AC294-DA2A-E7E8-AE6C-EF91EDABF52A}"/>
              </a:ext>
            </a:extLst>
          </p:cNvPr>
          <p:cNvGraphicFramePr>
            <a:graphicFrameLocks noGrp="1"/>
          </p:cNvGraphicFramePr>
          <p:nvPr/>
        </p:nvGraphicFramePr>
        <p:xfrm>
          <a:off x="9708667" y="5794536"/>
          <a:ext cx="2483333" cy="1063464"/>
        </p:xfrm>
        <a:graphic>
          <a:graphicData uri="http://schemas.openxmlformats.org/drawingml/2006/table">
            <a:tbl>
              <a:tblPr/>
              <a:tblGrid>
                <a:gridCol w="2483333">
                  <a:extLst>
                    <a:ext uri="{9D8B030D-6E8A-4147-A177-3AD203B41FA5}">
                      <a16:colId xmlns:a16="http://schemas.microsoft.com/office/drawing/2014/main" val="556015187"/>
                    </a:ext>
                  </a:extLst>
                </a:gridCol>
              </a:tblGrid>
              <a:tr h="530064">
                <a:tc>
                  <a:txBody>
                    <a:bodyPr/>
                    <a:lstStyle/>
                    <a:p>
                      <a:r>
                        <a:rPr lang="pl-PL" sz="900" b="1" dirty="0">
                          <a:effectLst/>
                          <a:latin typeface="inherit"/>
                        </a:rPr>
                        <a:t>mgr inż. st. of. mech. </a:t>
                      </a:r>
                      <a:r>
                        <a:rPr lang="pl-PL" sz="900" b="1" dirty="0" err="1">
                          <a:effectLst/>
                          <a:latin typeface="inherit"/>
                        </a:rPr>
                        <a:t>okr</a:t>
                      </a:r>
                      <a:r>
                        <a:rPr lang="pl-PL" sz="900" b="1" dirty="0">
                          <a:effectLst/>
                          <a:latin typeface="inherit"/>
                        </a:rPr>
                        <a:t>. Andrzej Wieczorek </a:t>
                      </a:r>
                      <a:endParaRPr lang="pl-PL" sz="1100" dirty="0">
                        <a:effectLst/>
                      </a:endParaRPr>
                    </a:p>
                    <a:p>
                      <a:r>
                        <a:rPr lang="pl-PL" sz="1000" i="1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Katedra Diagnostyki i Remontów Maszyn</a:t>
                      </a:r>
                      <a:r>
                        <a:rPr lang="pl-PL" sz="900" i="1" dirty="0">
                          <a:effectLst/>
                          <a:latin typeface="inherit"/>
                        </a:rPr>
                        <a:t> </a:t>
                      </a:r>
                      <a:endParaRPr lang="pl-PL" sz="1100" dirty="0">
                        <a:effectLst/>
                      </a:endParaRPr>
                    </a:p>
                    <a:p>
                      <a:r>
                        <a:rPr lang="pl-PL" sz="900" dirty="0">
                          <a:effectLst/>
                          <a:latin typeface="inherit"/>
                        </a:rPr>
                        <a:t>E: a.wieczorek@pm.szczecin.pl </a:t>
                      </a:r>
                      <a:endParaRPr lang="pl-PL" sz="110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750487"/>
                  </a:ext>
                </a:extLst>
              </a:tr>
              <a:tr h="500881">
                <a:tc>
                  <a:txBody>
                    <a:bodyPr/>
                    <a:lstStyle/>
                    <a:p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ul. Willowa 2 </a:t>
                      </a: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71-650 Szczecin</a:t>
                      </a:r>
                      <a:r>
                        <a:rPr lang="pl-PL" sz="900" b="1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 </a:t>
                      </a:r>
                      <a:r>
                        <a:rPr lang="pl-PL" sz="900" b="1" dirty="0">
                          <a:effectLst/>
                          <a:latin typeface="inherit"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r>
                        <a:rPr lang="pl-PL" sz="900" b="0" dirty="0">
                          <a:effectLst/>
                          <a:latin typeface="Calibri" panose="020F0502020204030204" pitchFamily="34" charset="0"/>
                        </a:rPr>
                        <a:t>Pok. 408B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439837"/>
                  </a:ext>
                </a:extLst>
              </a:tr>
            </a:tbl>
          </a:graphicData>
        </a:graphic>
      </p:graphicFrame>
      <p:pic>
        <p:nvPicPr>
          <p:cNvPr id="9" name="Obraz 8">
            <a:extLst>
              <a:ext uri="{FF2B5EF4-FFF2-40B4-BE49-F238E27FC236}">
                <a16:creationId xmlns:a16="http://schemas.microsoft.com/office/drawing/2014/main" id="{08105F31-6AC3-3B57-5A5F-5335B19560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4321" y="1"/>
            <a:ext cx="2563694" cy="3882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2EBB88B-D9E7-C501-8DF8-C11E575ED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4361" y="8768"/>
            <a:ext cx="8039960" cy="945389"/>
          </a:xfrm>
        </p:spPr>
        <p:txBody>
          <a:bodyPr>
            <a:normAutofit fontScale="90000"/>
          </a:bodyPr>
          <a:lstStyle/>
          <a:p>
            <a:r>
              <a:rPr lang="pl-PL" sz="4800" b="1" dirty="0">
                <a:latin typeface="Bradley Hand ITC" panose="03070402050302030203" pitchFamily="66" charset="0"/>
              </a:rPr>
              <a:t>Laureaci konkursu MEWy’2024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08DC7E6-5331-0FB6-7D69-B92F1160049D}"/>
              </a:ext>
            </a:extLst>
          </p:cNvPr>
          <p:cNvSpPr txBox="1"/>
          <p:nvPr/>
        </p:nvSpPr>
        <p:spPr>
          <a:xfrm>
            <a:off x="1540016" y="993222"/>
            <a:ext cx="853906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/>
              <a:t>Grupa studentów : </a:t>
            </a:r>
          </a:p>
          <a:p>
            <a:endParaRPr lang="pl-PL" dirty="0"/>
          </a:p>
          <a:p>
            <a:r>
              <a:rPr lang="pl-PL" dirty="0"/>
              <a:t>1 </a:t>
            </a:r>
            <a:r>
              <a:rPr lang="pl-PL" dirty="0" err="1"/>
              <a:t>Miesjce</a:t>
            </a:r>
            <a:r>
              <a:rPr lang="pl-PL" dirty="0"/>
              <a:t> : </a:t>
            </a:r>
            <a:r>
              <a:rPr lang="pl-PL" sz="2400" b="1" dirty="0">
                <a:latin typeface="Bradley Hand ITC" panose="03070402050302030203" pitchFamily="66" charset="0"/>
              </a:rPr>
              <a:t>Michał Wolter </a:t>
            </a:r>
            <a:r>
              <a:rPr lang="pl-PL" dirty="0"/>
              <a:t>– PM Szczecin,</a:t>
            </a:r>
          </a:p>
          <a:p>
            <a:r>
              <a:rPr lang="pl-PL" dirty="0"/>
              <a:t>2 Miejsce : </a:t>
            </a:r>
            <a:r>
              <a:rPr lang="pl-PL" sz="2400" b="1" dirty="0">
                <a:latin typeface="Bradley Hand ITC" panose="03070402050302030203" pitchFamily="66" charset="0"/>
              </a:rPr>
              <a:t>Aleksandra Wasilewska </a:t>
            </a:r>
            <a:r>
              <a:rPr lang="pl-PL" dirty="0"/>
              <a:t>– University of Groningen,</a:t>
            </a:r>
          </a:p>
          <a:p>
            <a:r>
              <a:rPr lang="pl-PL" dirty="0"/>
              <a:t>3 Miejsce : </a:t>
            </a:r>
            <a:r>
              <a:rPr lang="pl-PL" sz="2400" b="1" dirty="0">
                <a:latin typeface="Bradley Hand ITC" panose="03070402050302030203" pitchFamily="66" charset="0"/>
              </a:rPr>
              <a:t>Patrycja </a:t>
            </a:r>
            <a:r>
              <a:rPr lang="pl-PL" sz="2400" b="1" dirty="0" err="1">
                <a:latin typeface="Bradley Hand ITC" panose="03070402050302030203" pitchFamily="66" charset="0"/>
              </a:rPr>
              <a:t>Pasniewska</a:t>
            </a:r>
            <a:r>
              <a:rPr lang="pl-PL" dirty="0">
                <a:latin typeface="Bradley Hand ITC" panose="03070402050302030203" pitchFamily="66" charset="0"/>
              </a:rPr>
              <a:t>- </a:t>
            </a:r>
            <a:r>
              <a:rPr lang="pl-PL" dirty="0"/>
              <a:t>Politechnika Warszawska,</a:t>
            </a:r>
          </a:p>
          <a:p>
            <a:endParaRPr lang="pl-PL" dirty="0"/>
          </a:p>
          <a:p>
            <a:r>
              <a:rPr lang="pl-PL" sz="2400" b="1" dirty="0"/>
              <a:t>Grupa uczniów:</a:t>
            </a:r>
          </a:p>
          <a:p>
            <a:endParaRPr lang="pl-PL" dirty="0"/>
          </a:p>
          <a:p>
            <a:r>
              <a:rPr lang="pl-PL" dirty="0"/>
              <a:t>1 Miejsce : </a:t>
            </a:r>
            <a:r>
              <a:rPr lang="pl-PL" sz="2400" b="1" dirty="0">
                <a:latin typeface="Bradley Hand ITC" panose="03070402050302030203" pitchFamily="66" charset="0"/>
              </a:rPr>
              <a:t>Adam </a:t>
            </a:r>
            <a:r>
              <a:rPr lang="pl-PL" sz="2400" b="1" dirty="0" err="1">
                <a:latin typeface="Bradley Hand ITC" panose="03070402050302030203" pitchFamily="66" charset="0"/>
              </a:rPr>
              <a:t>Jachimowski</a:t>
            </a:r>
            <a:r>
              <a:rPr lang="pl-PL" sz="2400" b="1" dirty="0">
                <a:latin typeface="Bradley Hand ITC" panose="03070402050302030203" pitchFamily="66" charset="0"/>
              </a:rPr>
              <a:t> i Szymon </a:t>
            </a:r>
            <a:r>
              <a:rPr lang="pl-PL" sz="2400" b="1" dirty="0" err="1">
                <a:latin typeface="Bradley Hand ITC" panose="03070402050302030203" pitchFamily="66" charset="0"/>
              </a:rPr>
              <a:t>Kromplewski</a:t>
            </a:r>
            <a:r>
              <a:rPr lang="pl-PL" sz="2400" b="1" dirty="0">
                <a:latin typeface="Bradley Hand ITC" panose="03070402050302030203" pitchFamily="66" charset="0"/>
              </a:rPr>
              <a:t> </a:t>
            </a:r>
            <a:r>
              <a:rPr lang="pl-PL" dirty="0"/>
              <a:t>- Zespół </a:t>
            </a:r>
          </a:p>
          <a:p>
            <a:r>
              <a:rPr lang="pl-PL" dirty="0"/>
              <a:t>Szkół Centrum Kształcenia Rolniczego,</a:t>
            </a:r>
          </a:p>
          <a:p>
            <a:r>
              <a:rPr lang="pl-PL" dirty="0"/>
              <a:t>2 Miejsce : </a:t>
            </a:r>
            <a:r>
              <a:rPr lang="pl-PL" sz="2400" b="1" dirty="0">
                <a:latin typeface="Bradley Hand ITC" panose="03070402050302030203" pitchFamily="66" charset="0"/>
              </a:rPr>
              <a:t>Kamil Bielecki,  Kornel Olkowski i Oliwier Michalak </a:t>
            </a:r>
          </a:p>
          <a:p>
            <a:pPr marL="285750" indent="-285750">
              <a:buFontTx/>
              <a:buChar char="-"/>
            </a:pPr>
            <a:r>
              <a:rPr lang="pl-PL" dirty="0"/>
              <a:t>Technikum Łączności i Multimediów Cyfrowych w Szczecinie,</a:t>
            </a:r>
          </a:p>
          <a:p>
            <a:r>
              <a:rPr lang="pl-PL" dirty="0"/>
              <a:t>3 Miejsce : </a:t>
            </a:r>
            <a:r>
              <a:rPr lang="pl-PL" sz="2400" b="1" dirty="0">
                <a:latin typeface="Bradley Hand ITC" panose="03070402050302030203" pitchFamily="66" charset="0"/>
              </a:rPr>
              <a:t>Grzegorz Fajfer-</a:t>
            </a:r>
            <a:r>
              <a:rPr lang="pl-PL" sz="2400" b="1" dirty="0" err="1">
                <a:latin typeface="Bradley Hand ITC" panose="03070402050302030203" pitchFamily="66" charset="0"/>
              </a:rPr>
              <a:t>Ciezki</a:t>
            </a:r>
            <a:r>
              <a:rPr lang="pl-PL" sz="2400" b="1" dirty="0">
                <a:latin typeface="Bradley Hand ITC" panose="03070402050302030203" pitchFamily="66" charset="0"/>
              </a:rPr>
              <a:t>,  Filip </a:t>
            </a:r>
            <a:r>
              <a:rPr lang="pl-PL" sz="2400" b="1" dirty="0" err="1">
                <a:latin typeface="Bradley Hand ITC" panose="03070402050302030203" pitchFamily="66" charset="0"/>
              </a:rPr>
              <a:t>Wojsz</a:t>
            </a:r>
            <a:r>
              <a:rPr lang="pl-PL" sz="2400" b="1" dirty="0">
                <a:latin typeface="Bradley Hand ITC" panose="03070402050302030203" pitchFamily="66" charset="0"/>
              </a:rPr>
              <a:t> i Marcel </a:t>
            </a:r>
            <a:r>
              <a:rPr lang="pl-PL" sz="2400" b="1" dirty="0" err="1">
                <a:latin typeface="Bradley Hand ITC" panose="03070402050302030203" pitchFamily="66" charset="0"/>
              </a:rPr>
              <a:t>Cwikła</a:t>
            </a:r>
            <a:r>
              <a:rPr lang="pl-PL" sz="2400" b="1" dirty="0">
                <a:latin typeface="Bradley Hand ITC" panose="03070402050302030203" pitchFamily="66" charset="0"/>
              </a:rPr>
              <a:t> </a:t>
            </a:r>
          </a:p>
          <a:p>
            <a:r>
              <a:rPr lang="pl-PL" dirty="0"/>
              <a:t>- Zespół Szkół im. Tadeusza Kościuszki w Łobzie,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F0692A1-FC49-67B2-E00A-E3574E7A65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27" y="5632174"/>
            <a:ext cx="2600325" cy="120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43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8EEE3061-EE22-1D3A-394A-57055919C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brightnessContrast bright="4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ltGray">
          <a:xfrm>
            <a:off x="9724682" y="0"/>
            <a:ext cx="248333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dtytuł 2">
            <a:extLst>
              <a:ext uri="{FF2B5EF4-FFF2-40B4-BE49-F238E27FC236}">
                <a16:creationId xmlns:a16="http://schemas.microsoft.com/office/drawing/2014/main" id="{E96FD29C-839F-D533-9097-BF505BC3A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10748"/>
            <a:ext cx="8120320" cy="4121426"/>
          </a:xfrm>
        </p:spPr>
        <p:txBody>
          <a:bodyPr>
            <a:normAutofit/>
          </a:bodyPr>
          <a:lstStyle/>
          <a:p>
            <a:endParaRPr lang="pl-PL" dirty="0"/>
          </a:p>
          <a:p>
            <a:pPr algn="r"/>
            <a:endParaRPr lang="pl-PL" dirty="0"/>
          </a:p>
          <a:p>
            <a:pPr algn="r"/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56BCD64-2584-17E7-5B5C-436FEC196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7" y="0"/>
            <a:ext cx="1491773" cy="165576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effectLst>
            <a:outerShdw blurRad="50800" dist="50800" dir="5400000" algn="ctr" rotWithShape="0">
              <a:srgbClr val="000000">
                <a:alpha val="87000"/>
              </a:srgbClr>
            </a:outerShdw>
          </a:effectLst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FC5AC294-DA2A-E7E8-AE6C-EF91EDABF52A}"/>
              </a:ext>
            </a:extLst>
          </p:cNvPr>
          <p:cNvGraphicFramePr>
            <a:graphicFrameLocks noGrp="1"/>
          </p:cNvGraphicFramePr>
          <p:nvPr/>
        </p:nvGraphicFramePr>
        <p:xfrm>
          <a:off x="9708667" y="5794536"/>
          <a:ext cx="2483333" cy="1063464"/>
        </p:xfrm>
        <a:graphic>
          <a:graphicData uri="http://schemas.openxmlformats.org/drawingml/2006/table">
            <a:tbl>
              <a:tblPr/>
              <a:tblGrid>
                <a:gridCol w="2483333">
                  <a:extLst>
                    <a:ext uri="{9D8B030D-6E8A-4147-A177-3AD203B41FA5}">
                      <a16:colId xmlns:a16="http://schemas.microsoft.com/office/drawing/2014/main" val="556015187"/>
                    </a:ext>
                  </a:extLst>
                </a:gridCol>
              </a:tblGrid>
              <a:tr h="530064">
                <a:tc>
                  <a:txBody>
                    <a:bodyPr/>
                    <a:lstStyle/>
                    <a:p>
                      <a:r>
                        <a:rPr lang="pl-PL" sz="900" b="1" dirty="0">
                          <a:effectLst/>
                          <a:latin typeface="inherit"/>
                        </a:rPr>
                        <a:t>mgr inż. st. of. mech. </a:t>
                      </a:r>
                      <a:r>
                        <a:rPr lang="pl-PL" sz="900" b="1" dirty="0" err="1">
                          <a:effectLst/>
                          <a:latin typeface="inherit"/>
                        </a:rPr>
                        <a:t>okr</a:t>
                      </a:r>
                      <a:r>
                        <a:rPr lang="pl-PL" sz="900" b="1" dirty="0">
                          <a:effectLst/>
                          <a:latin typeface="inherit"/>
                        </a:rPr>
                        <a:t>. Andrzej Wieczorek </a:t>
                      </a:r>
                      <a:endParaRPr lang="pl-PL" sz="1100" dirty="0">
                        <a:effectLst/>
                      </a:endParaRPr>
                    </a:p>
                    <a:p>
                      <a:r>
                        <a:rPr lang="pl-PL" sz="1000" i="1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Katedra Diagnostyki i Remontów Maszyn</a:t>
                      </a:r>
                      <a:r>
                        <a:rPr lang="pl-PL" sz="900" i="1" dirty="0">
                          <a:effectLst/>
                          <a:latin typeface="inherit"/>
                        </a:rPr>
                        <a:t> </a:t>
                      </a:r>
                      <a:endParaRPr lang="pl-PL" sz="1100" dirty="0">
                        <a:effectLst/>
                      </a:endParaRPr>
                    </a:p>
                    <a:p>
                      <a:r>
                        <a:rPr lang="pl-PL" sz="900" dirty="0">
                          <a:effectLst/>
                          <a:latin typeface="inherit"/>
                        </a:rPr>
                        <a:t>E: a.wieczorek@pm.szczecin.pl </a:t>
                      </a:r>
                      <a:endParaRPr lang="pl-PL" sz="110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750487"/>
                  </a:ext>
                </a:extLst>
              </a:tr>
              <a:tr h="500881">
                <a:tc>
                  <a:txBody>
                    <a:bodyPr/>
                    <a:lstStyle/>
                    <a:p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ul. Willowa 2 </a:t>
                      </a: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71-650 Szczecin</a:t>
                      </a:r>
                      <a:r>
                        <a:rPr lang="pl-PL" sz="900" b="1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 </a:t>
                      </a:r>
                      <a:r>
                        <a:rPr lang="pl-PL" sz="900" b="1" dirty="0">
                          <a:effectLst/>
                          <a:latin typeface="inherit"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r>
                        <a:rPr lang="pl-PL" sz="900" b="0" dirty="0">
                          <a:effectLst/>
                          <a:latin typeface="Calibri" panose="020F0502020204030204" pitchFamily="34" charset="0"/>
                        </a:rPr>
                        <a:t>Pok. 408B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439837"/>
                  </a:ext>
                </a:extLst>
              </a:tr>
            </a:tbl>
          </a:graphicData>
        </a:graphic>
      </p:graphicFrame>
      <p:pic>
        <p:nvPicPr>
          <p:cNvPr id="9" name="Obraz 8">
            <a:extLst>
              <a:ext uri="{FF2B5EF4-FFF2-40B4-BE49-F238E27FC236}">
                <a16:creationId xmlns:a16="http://schemas.microsoft.com/office/drawing/2014/main" id="{08105F31-6AC3-3B57-5A5F-5335B19560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4321" y="1"/>
            <a:ext cx="2563694" cy="3882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2EBB88B-D9E7-C501-8DF8-C11E575ED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4361" y="8768"/>
            <a:ext cx="8039960" cy="945389"/>
          </a:xfrm>
        </p:spPr>
        <p:txBody>
          <a:bodyPr>
            <a:normAutofit fontScale="90000"/>
          </a:bodyPr>
          <a:lstStyle/>
          <a:p>
            <a:r>
              <a:rPr lang="pl-PL" sz="4800" b="1" dirty="0">
                <a:latin typeface="Bradley Hand ITC" panose="03070402050302030203" pitchFamily="66" charset="0"/>
              </a:rPr>
              <a:t>Laureaci konkursu MEWy’2024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08DC7E6-5331-0FB6-7D69-B92F1160049D}"/>
              </a:ext>
            </a:extLst>
          </p:cNvPr>
          <p:cNvSpPr txBox="1"/>
          <p:nvPr/>
        </p:nvSpPr>
        <p:spPr>
          <a:xfrm>
            <a:off x="1540016" y="993222"/>
            <a:ext cx="8539060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/>
              <a:t>Grupa uczniów zakwalifikowana do ETAP II</a:t>
            </a:r>
          </a:p>
          <a:p>
            <a:endParaRPr lang="pl-PL" dirty="0"/>
          </a:p>
          <a:p>
            <a:r>
              <a:rPr lang="pl-PL" sz="1400" dirty="0"/>
              <a:t>1 Miejsce : </a:t>
            </a:r>
            <a:r>
              <a:rPr lang="pl-PL" sz="1400" b="1" dirty="0"/>
              <a:t>Adam </a:t>
            </a:r>
            <a:r>
              <a:rPr lang="pl-PL" sz="1400" b="1" dirty="0" err="1"/>
              <a:t>Jachimowski</a:t>
            </a:r>
            <a:r>
              <a:rPr lang="pl-PL" sz="1400" b="1" dirty="0"/>
              <a:t> i Szymon </a:t>
            </a:r>
            <a:r>
              <a:rPr lang="pl-PL" sz="1400" b="1" dirty="0" err="1"/>
              <a:t>Kromplewski</a:t>
            </a:r>
            <a:r>
              <a:rPr lang="pl-PL" sz="1400" b="1" dirty="0"/>
              <a:t> </a:t>
            </a:r>
            <a:r>
              <a:rPr lang="pl-PL" sz="1400" dirty="0"/>
              <a:t>- Zespół Szkół Centrum Kształcenia Rolniczego,</a:t>
            </a:r>
          </a:p>
          <a:p>
            <a:endParaRPr lang="pl-PL" sz="1400" dirty="0"/>
          </a:p>
          <a:p>
            <a:r>
              <a:rPr lang="pl-PL" sz="1400" dirty="0"/>
              <a:t>2 Miejsce : </a:t>
            </a:r>
            <a:r>
              <a:rPr lang="pl-PL" sz="1400" b="1" dirty="0"/>
              <a:t>Kamil Bielecki,  Kornel Olkowski i Oliwier Michalak </a:t>
            </a:r>
            <a:r>
              <a:rPr lang="pl-PL" sz="1400" dirty="0"/>
              <a:t>- Technikum Łączności i Multimediów Cyfrowych w Szczecinie,</a:t>
            </a:r>
          </a:p>
          <a:p>
            <a:endParaRPr lang="pl-PL" sz="1400" dirty="0"/>
          </a:p>
          <a:p>
            <a:r>
              <a:rPr lang="pl-PL" sz="1400" dirty="0"/>
              <a:t>3 Miejsce : </a:t>
            </a:r>
            <a:r>
              <a:rPr lang="pl-PL" sz="1400" b="1" dirty="0"/>
              <a:t>Grzegorz Fajfer-</a:t>
            </a:r>
            <a:r>
              <a:rPr lang="pl-PL" sz="1400" b="1" dirty="0" err="1"/>
              <a:t>Ciezki</a:t>
            </a:r>
            <a:r>
              <a:rPr lang="pl-PL" sz="1400" b="1" dirty="0"/>
              <a:t>,  Filip </a:t>
            </a:r>
            <a:r>
              <a:rPr lang="pl-PL" sz="1400" b="1" dirty="0" err="1"/>
              <a:t>Wojsz</a:t>
            </a:r>
            <a:r>
              <a:rPr lang="pl-PL" sz="1400" b="1" dirty="0"/>
              <a:t> i Marcel </a:t>
            </a:r>
            <a:r>
              <a:rPr lang="pl-PL" sz="1400" b="1" dirty="0" err="1"/>
              <a:t>Cwikła</a:t>
            </a:r>
            <a:r>
              <a:rPr lang="pl-PL" sz="1400" b="1" dirty="0"/>
              <a:t> </a:t>
            </a:r>
            <a:r>
              <a:rPr lang="pl-PL" sz="1400" dirty="0"/>
              <a:t>- Zespół Szkół im. Tadeusza Kościuszki w Łobzie,</a:t>
            </a:r>
          </a:p>
          <a:p>
            <a:endParaRPr lang="pl-PL" sz="1400" dirty="0"/>
          </a:p>
          <a:p>
            <a:r>
              <a:rPr lang="pl-PL" sz="1400" dirty="0"/>
              <a:t>4) </a:t>
            </a:r>
            <a:r>
              <a:rPr lang="pl-PL" sz="1400" b="1" dirty="0"/>
              <a:t>Maciej Turkiewicz </a:t>
            </a:r>
            <a:r>
              <a:rPr lang="pl-PL" sz="1400" dirty="0"/>
              <a:t>- Technikum Łączności i Multimediów Cyfrowych w Szczecinie,</a:t>
            </a:r>
          </a:p>
          <a:p>
            <a:r>
              <a:rPr lang="pl-PL" sz="1400" dirty="0"/>
              <a:t>5) </a:t>
            </a:r>
            <a:r>
              <a:rPr lang="pl-PL" sz="1400" b="1" dirty="0"/>
              <a:t>Julia Góral, Krystian </a:t>
            </a:r>
            <a:r>
              <a:rPr lang="pl-PL" sz="1400" b="1" dirty="0" err="1"/>
              <a:t>Smaglijenko</a:t>
            </a:r>
            <a:r>
              <a:rPr lang="pl-PL" sz="1400" b="1" dirty="0"/>
              <a:t> i Stefan Lewandowski </a:t>
            </a:r>
            <a:r>
              <a:rPr lang="pl-PL" sz="1400" dirty="0"/>
              <a:t>- Zespół Szkół Mechanicznych i Logistycznych w Słupsku,</a:t>
            </a:r>
          </a:p>
          <a:p>
            <a:r>
              <a:rPr lang="pl-PL" sz="1400" dirty="0"/>
              <a:t>6) </a:t>
            </a:r>
            <a:r>
              <a:rPr lang="pl-PL" sz="1400" b="1" dirty="0"/>
              <a:t>Oliwier Sitkiewicz </a:t>
            </a:r>
            <a:r>
              <a:rPr lang="pl-PL" sz="1400" dirty="0"/>
              <a:t>- Zespół Szkół Budowlanych i Kształcenia Ustawicznego w Słupsku,</a:t>
            </a:r>
          </a:p>
          <a:p>
            <a:r>
              <a:rPr lang="pl-PL" sz="1400" dirty="0"/>
              <a:t>7) </a:t>
            </a:r>
            <a:r>
              <a:rPr lang="pl-PL" sz="1400" b="1" dirty="0"/>
              <a:t>Aleksandra </a:t>
            </a:r>
            <a:r>
              <a:rPr lang="pl-PL" sz="1400" b="1" dirty="0" err="1"/>
              <a:t>Ejsmont</a:t>
            </a:r>
            <a:r>
              <a:rPr lang="pl-PL" sz="1400" b="1" dirty="0"/>
              <a:t> i Wiktor Pszczółkowski </a:t>
            </a:r>
            <a:r>
              <a:rPr lang="pl-PL" sz="1400" dirty="0"/>
              <a:t>- Zespół Szkół Elektryczno-Elektronicznych w Szczecinie,</a:t>
            </a:r>
          </a:p>
          <a:p>
            <a:r>
              <a:rPr lang="pl-PL" sz="1400" dirty="0"/>
              <a:t>8) </a:t>
            </a:r>
            <a:r>
              <a:rPr lang="pl-PL" sz="1400" b="1" dirty="0"/>
              <a:t>Patryk </a:t>
            </a:r>
            <a:r>
              <a:rPr lang="pl-PL" sz="1400" b="1" dirty="0" err="1"/>
              <a:t>Gabryliszyn</a:t>
            </a:r>
            <a:r>
              <a:rPr lang="pl-PL" sz="1400" b="1" dirty="0"/>
              <a:t> i Tomasz Chmiel </a:t>
            </a:r>
            <a:r>
              <a:rPr lang="pl-PL" sz="1400" dirty="0"/>
              <a:t>- Zespół Szkół Elektryczno-Elektronicznych w Szczecinie,</a:t>
            </a:r>
          </a:p>
          <a:p>
            <a:r>
              <a:rPr lang="pl-PL" sz="1400" dirty="0"/>
              <a:t>9) </a:t>
            </a:r>
            <a:r>
              <a:rPr lang="pl-PL" sz="1400" b="1" dirty="0"/>
              <a:t>Oliwier Nowak </a:t>
            </a:r>
            <a:r>
              <a:rPr lang="pl-PL" sz="1400" dirty="0"/>
              <a:t>- Zespół Szkół Mechanicznych i Logistycznych w Słupsku,</a:t>
            </a:r>
          </a:p>
          <a:p>
            <a:r>
              <a:rPr lang="pl-PL" sz="1400" dirty="0"/>
              <a:t>10) </a:t>
            </a:r>
            <a:r>
              <a:rPr lang="pl-PL" sz="1400" b="1" dirty="0" err="1"/>
              <a:t>Brajan</a:t>
            </a:r>
            <a:r>
              <a:rPr lang="pl-PL" sz="1400" b="1" dirty="0"/>
              <a:t> </a:t>
            </a:r>
            <a:r>
              <a:rPr lang="pl-PL" sz="1400" b="1" dirty="0" err="1"/>
              <a:t>Czesławski</a:t>
            </a:r>
            <a:r>
              <a:rPr lang="pl-PL" sz="1400" b="1" dirty="0"/>
              <a:t> </a:t>
            </a:r>
            <a:r>
              <a:rPr lang="pl-PL" sz="1400" dirty="0"/>
              <a:t>- Zespół Szkół Mechanicznych i Logistycznych w Słupsku,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F0692A1-FC49-67B2-E00A-E3574E7A65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27" y="5632174"/>
            <a:ext cx="2600325" cy="120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16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8EEE3061-EE22-1D3A-394A-57055919C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brightnessContrast bright="4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ltGray">
          <a:xfrm>
            <a:off x="9724682" y="0"/>
            <a:ext cx="248333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dtytuł 2">
            <a:extLst>
              <a:ext uri="{FF2B5EF4-FFF2-40B4-BE49-F238E27FC236}">
                <a16:creationId xmlns:a16="http://schemas.microsoft.com/office/drawing/2014/main" id="{E96FD29C-839F-D533-9097-BF505BC3A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10748"/>
            <a:ext cx="8120320" cy="4121426"/>
          </a:xfrm>
        </p:spPr>
        <p:txBody>
          <a:bodyPr>
            <a:normAutofit/>
          </a:bodyPr>
          <a:lstStyle/>
          <a:p>
            <a:endParaRPr lang="pl-PL" dirty="0"/>
          </a:p>
          <a:p>
            <a:pPr algn="r"/>
            <a:endParaRPr lang="pl-PL" dirty="0"/>
          </a:p>
          <a:p>
            <a:pPr algn="r"/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56BCD64-2584-17E7-5B5C-436FEC196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7" y="0"/>
            <a:ext cx="1491773" cy="165576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effectLst>
            <a:outerShdw blurRad="50800" dist="50800" dir="5400000" algn="ctr" rotWithShape="0">
              <a:srgbClr val="000000">
                <a:alpha val="87000"/>
              </a:srgbClr>
            </a:outerShdw>
          </a:effectLst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FC5AC294-DA2A-E7E8-AE6C-EF91EDABF52A}"/>
              </a:ext>
            </a:extLst>
          </p:cNvPr>
          <p:cNvGraphicFramePr>
            <a:graphicFrameLocks noGrp="1"/>
          </p:cNvGraphicFramePr>
          <p:nvPr/>
        </p:nvGraphicFramePr>
        <p:xfrm>
          <a:off x="9708667" y="5794536"/>
          <a:ext cx="2483333" cy="1063464"/>
        </p:xfrm>
        <a:graphic>
          <a:graphicData uri="http://schemas.openxmlformats.org/drawingml/2006/table">
            <a:tbl>
              <a:tblPr/>
              <a:tblGrid>
                <a:gridCol w="2483333">
                  <a:extLst>
                    <a:ext uri="{9D8B030D-6E8A-4147-A177-3AD203B41FA5}">
                      <a16:colId xmlns:a16="http://schemas.microsoft.com/office/drawing/2014/main" val="556015187"/>
                    </a:ext>
                  </a:extLst>
                </a:gridCol>
              </a:tblGrid>
              <a:tr h="530064">
                <a:tc>
                  <a:txBody>
                    <a:bodyPr/>
                    <a:lstStyle/>
                    <a:p>
                      <a:r>
                        <a:rPr lang="pl-PL" sz="900" b="1" dirty="0">
                          <a:effectLst/>
                          <a:latin typeface="inherit"/>
                        </a:rPr>
                        <a:t>mgr inż. st. of. mech. </a:t>
                      </a:r>
                      <a:r>
                        <a:rPr lang="pl-PL" sz="900" b="1" dirty="0" err="1">
                          <a:effectLst/>
                          <a:latin typeface="inherit"/>
                        </a:rPr>
                        <a:t>okr</a:t>
                      </a:r>
                      <a:r>
                        <a:rPr lang="pl-PL" sz="900" b="1" dirty="0">
                          <a:effectLst/>
                          <a:latin typeface="inherit"/>
                        </a:rPr>
                        <a:t>. Andrzej Wieczorek </a:t>
                      </a:r>
                      <a:endParaRPr lang="pl-PL" sz="1100" dirty="0">
                        <a:effectLst/>
                      </a:endParaRPr>
                    </a:p>
                    <a:p>
                      <a:r>
                        <a:rPr lang="pl-PL" sz="1000" i="1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Katedra Diagnostyki i Remontów Maszyn</a:t>
                      </a:r>
                      <a:r>
                        <a:rPr lang="pl-PL" sz="900" i="1" dirty="0">
                          <a:effectLst/>
                          <a:latin typeface="inherit"/>
                        </a:rPr>
                        <a:t> </a:t>
                      </a:r>
                      <a:endParaRPr lang="pl-PL" sz="1100" dirty="0">
                        <a:effectLst/>
                      </a:endParaRPr>
                    </a:p>
                    <a:p>
                      <a:r>
                        <a:rPr lang="pl-PL" sz="900" dirty="0">
                          <a:effectLst/>
                          <a:latin typeface="inherit"/>
                        </a:rPr>
                        <a:t>E: a.wieczorek@pm.szczecin.pl </a:t>
                      </a:r>
                      <a:endParaRPr lang="pl-PL" sz="110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750487"/>
                  </a:ext>
                </a:extLst>
              </a:tr>
              <a:tr h="500881">
                <a:tc>
                  <a:txBody>
                    <a:bodyPr/>
                    <a:lstStyle/>
                    <a:p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ul. Willowa 2 </a:t>
                      </a: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71-650 Szczecin</a:t>
                      </a:r>
                      <a:r>
                        <a:rPr lang="pl-PL" sz="900" b="1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 </a:t>
                      </a:r>
                      <a:r>
                        <a:rPr lang="pl-PL" sz="900" b="1" dirty="0">
                          <a:effectLst/>
                          <a:latin typeface="inherit"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r>
                        <a:rPr lang="pl-PL" sz="900" b="0" dirty="0">
                          <a:effectLst/>
                          <a:latin typeface="Calibri" panose="020F0502020204030204" pitchFamily="34" charset="0"/>
                        </a:rPr>
                        <a:t>Pok. 408B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439837"/>
                  </a:ext>
                </a:extLst>
              </a:tr>
            </a:tbl>
          </a:graphicData>
        </a:graphic>
      </p:graphicFrame>
      <p:pic>
        <p:nvPicPr>
          <p:cNvPr id="9" name="Obraz 8">
            <a:extLst>
              <a:ext uri="{FF2B5EF4-FFF2-40B4-BE49-F238E27FC236}">
                <a16:creationId xmlns:a16="http://schemas.microsoft.com/office/drawing/2014/main" id="{08105F31-6AC3-3B57-5A5F-5335B19560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4321" y="1"/>
            <a:ext cx="2563694" cy="3882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2EBB88B-D9E7-C501-8DF8-C11E575ED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4361" y="8768"/>
            <a:ext cx="8039960" cy="945389"/>
          </a:xfrm>
        </p:spPr>
        <p:txBody>
          <a:bodyPr>
            <a:normAutofit fontScale="90000"/>
          </a:bodyPr>
          <a:lstStyle/>
          <a:p>
            <a:r>
              <a:rPr lang="pl-PL" sz="4800" b="1" dirty="0">
                <a:latin typeface="Bradley Hand ITC" panose="03070402050302030203" pitchFamily="66" charset="0"/>
              </a:rPr>
              <a:t>Laureaci konkursu MEWy’2023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08DC7E6-5331-0FB6-7D69-B92F1160049D}"/>
              </a:ext>
            </a:extLst>
          </p:cNvPr>
          <p:cNvSpPr txBox="1"/>
          <p:nvPr/>
        </p:nvSpPr>
        <p:spPr>
          <a:xfrm>
            <a:off x="1540016" y="993222"/>
            <a:ext cx="835111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/>
              <a:t>Grupa uczniów : </a:t>
            </a:r>
          </a:p>
          <a:p>
            <a:endParaRPr lang="pl-PL" dirty="0"/>
          </a:p>
          <a:p>
            <a:r>
              <a:rPr lang="pl-PL" dirty="0"/>
              <a:t>1 </a:t>
            </a:r>
            <a:r>
              <a:rPr lang="pl-PL" dirty="0" err="1"/>
              <a:t>Miesjce</a:t>
            </a:r>
            <a:r>
              <a:rPr lang="pl-PL" dirty="0"/>
              <a:t> : </a:t>
            </a:r>
            <a:r>
              <a:rPr lang="pl-PL" sz="2400" b="1" dirty="0">
                <a:latin typeface="Bradley Hand ITC" panose="03070402050302030203" pitchFamily="66" charset="0"/>
              </a:rPr>
              <a:t>Adam </a:t>
            </a:r>
            <a:r>
              <a:rPr lang="pl-PL" sz="2400" b="1" dirty="0" err="1">
                <a:latin typeface="Bradley Hand ITC" panose="03070402050302030203" pitchFamily="66" charset="0"/>
              </a:rPr>
              <a:t>Jachimowski</a:t>
            </a:r>
            <a:r>
              <a:rPr lang="pl-PL" sz="2400" b="1" dirty="0">
                <a:latin typeface="Bradley Hand ITC" panose="03070402050302030203" pitchFamily="66" charset="0"/>
              </a:rPr>
              <a:t> i Szymon </a:t>
            </a:r>
            <a:r>
              <a:rPr lang="pl-PL" sz="2400" b="1" dirty="0" err="1">
                <a:latin typeface="Bradley Hand ITC" panose="03070402050302030203" pitchFamily="66" charset="0"/>
              </a:rPr>
              <a:t>Kromplewski</a:t>
            </a:r>
            <a:r>
              <a:rPr lang="pl-PL" sz="2400" b="1" dirty="0">
                <a:latin typeface="Bradley Hand ITC" panose="03070402050302030203" pitchFamily="66" charset="0"/>
              </a:rPr>
              <a:t> </a:t>
            </a:r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6303DB2-69EE-FBDB-0901-8D9B4020F2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27" y="5484240"/>
            <a:ext cx="26003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96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8EEE3061-EE22-1D3A-394A-57055919C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brightnessContrast bright="4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ltGray">
          <a:xfrm>
            <a:off x="9724682" y="0"/>
            <a:ext cx="248333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dtytuł 2">
            <a:extLst>
              <a:ext uri="{FF2B5EF4-FFF2-40B4-BE49-F238E27FC236}">
                <a16:creationId xmlns:a16="http://schemas.microsoft.com/office/drawing/2014/main" id="{E96FD29C-839F-D533-9097-BF505BC3A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10748"/>
            <a:ext cx="8120320" cy="4121426"/>
          </a:xfrm>
        </p:spPr>
        <p:txBody>
          <a:bodyPr>
            <a:normAutofit/>
          </a:bodyPr>
          <a:lstStyle/>
          <a:p>
            <a:endParaRPr lang="pl-PL" dirty="0"/>
          </a:p>
          <a:p>
            <a:pPr algn="r"/>
            <a:endParaRPr lang="pl-PL" dirty="0"/>
          </a:p>
          <a:p>
            <a:pPr algn="r"/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56BCD64-2584-17E7-5B5C-436FEC196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7" y="0"/>
            <a:ext cx="1491773" cy="165576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effectLst>
            <a:outerShdw blurRad="50800" dist="50800" dir="5400000" algn="ctr" rotWithShape="0">
              <a:srgbClr val="000000">
                <a:alpha val="87000"/>
              </a:srgbClr>
            </a:outerShdw>
          </a:effectLst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FC5AC294-DA2A-E7E8-AE6C-EF91EDABF52A}"/>
              </a:ext>
            </a:extLst>
          </p:cNvPr>
          <p:cNvGraphicFramePr>
            <a:graphicFrameLocks noGrp="1"/>
          </p:cNvGraphicFramePr>
          <p:nvPr/>
        </p:nvGraphicFramePr>
        <p:xfrm>
          <a:off x="9708667" y="5794536"/>
          <a:ext cx="2483333" cy="1063464"/>
        </p:xfrm>
        <a:graphic>
          <a:graphicData uri="http://schemas.openxmlformats.org/drawingml/2006/table">
            <a:tbl>
              <a:tblPr/>
              <a:tblGrid>
                <a:gridCol w="2483333">
                  <a:extLst>
                    <a:ext uri="{9D8B030D-6E8A-4147-A177-3AD203B41FA5}">
                      <a16:colId xmlns:a16="http://schemas.microsoft.com/office/drawing/2014/main" val="556015187"/>
                    </a:ext>
                  </a:extLst>
                </a:gridCol>
              </a:tblGrid>
              <a:tr h="530064">
                <a:tc>
                  <a:txBody>
                    <a:bodyPr/>
                    <a:lstStyle/>
                    <a:p>
                      <a:r>
                        <a:rPr lang="pl-PL" sz="900" b="1" dirty="0">
                          <a:effectLst/>
                          <a:latin typeface="inherit"/>
                        </a:rPr>
                        <a:t>mgr inż. st. of. mech. </a:t>
                      </a:r>
                      <a:r>
                        <a:rPr lang="pl-PL" sz="900" b="1" dirty="0" err="1">
                          <a:effectLst/>
                          <a:latin typeface="inherit"/>
                        </a:rPr>
                        <a:t>okr</a:t>
                      </a:r>
                      <a:r>
                        <a:rPr lang="pl-PL" sz="900" b="1" dirty="0">
                          <a:effectLst/>
                          <a:latin typeface="inherit"/>
                        </a:rPr>
                        <a:t>. Andrzej Wieczorek </a:t>
                      </a:r>
                      <a:endParaRPr lang="pl-PL" sz="1100" dirty="0">
                        <a:effectLst/>
                      </a:endParaRPr>
                    </a:p>
                    <a:p>
                      <a:r>
                        <a:rPr lang="pl-PL" sz="1000" i="1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Katedra Diagnostyki i Remontów Maszyn</a:t>
                      </a:r>
                      <a:r>
                        <a:rPr lang="pl-PL" sz="900" i="1" dirty="0">
                          <a:effectLst/>
                          <a:latin typeface="inherit"/>
                        </a:rPr>
                        <a:t> </a:t>
                      </a:r>
                      <a:endParaRPr lang="pl-PL" sz="1100" dirty="0">
                        <a:effectLst/>
                      </a:endParaRPr>
                    </a:p>
                    <a:p>
                      <a:r>
                        <a:rPr lang="pl-PL" sz="900" dirty="0">
                          <a:effectLst/>
                          <a:latin typeface="inherit"/>
                        </a:rPr>
                        <a:t>E: a.wieczorek@pm.szczecin.pl </a:t>
                      </a:r>
                      <a:endParaRPr lang="pl-PL" sz="110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750487"/>
                  </a:ext>
                </a:extLst>
              </a:tr>
              <a:tr h="500881">
                <a:tc>
                  <a:txBody>
                    <a:bodyPr/>
                    <a:lstStyle/>
                    <a:p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ul. Willowa 2 </a:t>
                      </a: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71-650 Szczecin</a:t>
                      </a:r>
                      <a:r>
                        <a:rPr lang="pl-PL" sz="900" b="1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 </a:t>
                      </a:r>
                      <a:r>
                        <a:rPr lang="pl-PL" sz="900" b="1" dirty="0">
                          <a:effectLst/>
                          <a:latin typeface="inherit"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r>
                        <a:rPr lang="pl-PL" sz="900" b="0" dirty="0">
                          <a:effectLst/>
                          <a:latin typeface="Calibri" panose="020F0502020204030204" pitchFamily="34" charset="0"/>
                        </a:rPr>
                        <a:t>Pok. 408B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439837"/>
                  </a:ext>
                </a:extLst>
              </a:tr>
            </a:tbl>
          </a:graphicData>
        </a:graphic>
      </p:graphicFrame>
      <p:pic>
        <p:nvPicPr>
          <p:cNvPr id="9" name="Obraz 8">
            <a:extLst>
              <a:ext uri="{FF2B5EF4-FFF2-40B4-BE49-F238E27FC236}">
                <a16:creationId xmlns:a16="http://schemas.microsoft.com/office/drawing/2014/main" id="{08105F31-6AC3-3B57-5A5F-5335B19560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4321" y="1"/>
            <a:ext cx="2563694" cy="3882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2EBB88B-D9E7-C501-8DF8-C11E575ED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4361" y="8768"/>
            <a:ext cx="8039960" cy="945389"/>
          </a:xfrm>
        </p:spPr>
        <p:txBody>
          <a:bodyPr>
            <a:normAutofit fontScale="90000"/>
          </a:bodyPr>
          <a:lstStyle/>
          <a:p>
            <a:r>
              <a:rPr lang="pl-PL" sz="4800" b="1" dirty="0">
                <a:latin typeface="Bradley Hand ITC" panose="03070402050302030203" pitchFamily="66" charset="0"/>
              </a:rPr>
              <a:t>Laureaci konkursu MEWy’2023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08DC7E6-5331-0FB6-7D69-B92F1160049D}"/>
              </a:ext>
            </a:extLst>
          </p:cNvPr>
          <p:cNvSpPr txBox="1"/>
          <p:nvPr/>
        </p:nvSpPr>
        <p:spPr>
          <a:xfrm>
            <a:off x="1540016" y="993222"/>
            <a:ext cx="835111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/>
              <a:t>Grupa uczniów : </a:t>
            </a:r>
          </a:p>
          <a:p>
            <a:endParaRPr lang="pl-PL" dirty="0"/>
          </a:p>
          <a:p>
            <a:r>
              <a:rPr lang="pl-PL" dirty="0"/>
              <a:t>1 </a:t>
            </a:r>
            <a:r>
              <a:rPr lang="pl-PL" dirty="0" err="1"/>
              <a:t>Miesjce</a:t>
            </a:r>
            <a:r>
              <a:rPr lang="pl-PL" dirty="0"/>
              <a:t> : </a:t>
            </a:r>
            <a:r>
              <a:rPr lang="pl-PL" sz="2400" b="1" dirty="0">
                <a:latin typeface="Bradley Hand ITC" panose="03070402050302030203" pitchFamily="66" charset="0"/>
              </a:rPr>
              <a:t>Adam </a:t>
            </a:r>
            <a:r>
              <a:rPr lang="pl-PL" sz="2400" b="1" dirty="0" err="1">
                <a:latin typeface="Bradley Hand ITC" panose="03070402050302030203" pitchFamily="66" charset="0"/>
              </a:rPr>
              <a:t>Jachimowski</a:t>
            </a:r>
            <a:r>
              <a:rPr lang="pl-PL" sz="2400" b="1" dirty="0">
                <a:latin typeface="Bradley Hand ITC" panose="03070402050302030203" pitchFamily="66" charset="0"/>
              </a:rPr>
              <a:t> i Szymon </a:t>
            </a:r>
            <a:r>
              <a:rPr lang="pl-PL" sz="2400" b="1" dirty="0" err="1">
                <a:latin typeface="Bradley Hand ITC" panose="03070402050302030203" pitchFamily="66" charset="0"/>
              </a:rPr>
              <a:t>Kromplewski</a:t>
            </a:r>
            <a:r>
              <a:rPr lang="pl-PL" sz="2400" b="1" dirty="0">
                <a:latin typeface="Bradley Hand ITC" panose="03070402050302030203" pitchFamily="66" charset="0"/>
              </a:rPr>
              <a:t> </a:t>
            </a:r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6303DB2-69EE-FBDB-0901-8D9B4020F2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27" y="5484240"/>
            <a:ext cx="2600325" cy="135255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13959FC4-DDBC-84EA-5A57-13465D9D18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452" y="2229357"/>
            <a:ext cx="6096000" cy="3402817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7345579D-C339-3BEF-BE0C-7431D21B4C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6601" y="2601437"/>
            <a:ext cx="6762930" cy="3158876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5F01C842-BA96-86B6-025A-E6C3FF967A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0369" y="3022721"/>
            <a:ext cx="7144731" cy="923028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1354A0F0-B652-852D-64DE-27B2496F60E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46244" y="3452031"/>
            <a:ext cx="7214548" cy="711907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5F4A41EA-1631-5A90-B360-64E6F3EDF99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04361" y="4018495"/>
            <a:ext cx="7672827" cy="717119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B4BC3162-337B-D3AF-8EDA-590D89B3B46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56024" y="4490339"/>
            <a:ext cx="7161345" cy="58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33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8EEE3061-EE22-1D3A-394A-57055919C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brightnessContrast bright="4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ltGray">
          <a:xfrm>
            <a:off x="9724682" y="0"/>
            <a:ext cx="248333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dtytuł 2">
            <a:extLst>
              <a:ext uri="{FF2B5EF4-FFF2-40B4-BE49-F238E27FC236}">
                <a16:creationId xmlns:a16="http://schemas.microsoft.com/office/drawing/2014/main" id="{E96FD29C-839F-D533-9097-BF505BC3A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10748"/>
            <a:ext cx="8120320" cy="4121426"/>
          </a:xfrm>
        </p:spPr>
        <p:txBody>
          <a:bodyPr>
            <a:normAutofit/>
          </a:bodyPr>
          <a:lstStyle/>
          <a:p>
            <a:endParaRPr lang="pl-PL" dirty="0"/>
          </a:p>
          <a:p>
            <a:pPr algn="r"/>
            <a:endParaRPr lang="pl-PL" dirty="0"/>
          </a:p>
          <a:p>
            <a:pPr algn="r"/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56BCD64-2584-17E7-5B5C-436FEC196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7" y="0"/>
            <a:ext cx="1491773" cy="165576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effectLst>
            <a:outerShdw blurRad="50800" dist="50800" dir="5400000" algn="ctr" rotWithShape="0">
              <a:srgbClr val="000000">
                <a:alpha val="87000"/>
              </a:srgbClr>
            </a:outerShdw>
          </a:effectLst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FC5AC294-DA2A-E7E8-AE6C-EF91EDABF52A}"/>
              </a:ext>
            </a:extLst>
          </p:cNvPr>
          <p:cNvGraphicFramePr>
            <a:graphicFrameLocks noGrp="1"/>
          </p:cNvGraphicFramePr>
          <p:nvPr/>
        </p:nvGraphicFramePr>
        <p:xfrm>
          <a:off x="9708667" y="5794536"/>
          <a:ext cx="2483333" cy="1063464"/>
        </p:xfrm>
        <a:graphic>
          <a:graphicData uri="http://schemas.openxmlformats.org/drawingml/2006/table">
            <a:tbl>
              <a:tblPr/>
              <a:tblGrid>
                <a:gridCol w="2483333">
                  <a:extLst>
                    <a:ext uri="{9D8B030D-6E8A-4147-A177-3AD203B41FA5}">
                      <a16:colId xmlns:a16="http://schemas.microsoft.com/office/drawing/2014/main" val="556015187"/>
                    </a:ext>
                  </a:extLst>
                </a:gridCol>
              </a:tblGrid>
              <a:tr h="530064">
                <a:tc>
                  <a:txBody>
                    <a:bodyPr/>
                    <a:lstStyle/>
                    <a:p>
                      <a:r>
                        <a:rPr lang="pl-PL" sz="900" b="1" dirty="0">
                          <a:effectLst/>
                          <a:latin typeface="inherit"/>
                        </a:rPr>
                        <a:t>mgr inż. st. of. mech. </a:t>
                      </a:r>
                      <a:r>
                        <a:rPr lang="pl-PL" sz="900" b="1" dirty="0" err="1">
                          <a:effectLst/>
                          <a:latin typeface="inherit"/>
                        </a:rPr>
                        <a:t>okr</a:t>
                      </a:r>
                      <a:r>
                        <a:rPr lang="pl-PL" sz="900" b="1" dirty="0">
                          <a:effectLst/>
                          <a:latin typeface="inherit"/>
                        </a:rPr>
                        <a:t>. Andrzej Wieczorek </a:t>
                      </a:r>
                      <a:endParaRPr lang="pl-PL" sz="1100" dirty="0">
                        <a:effectLst/>
                      </a:endParaRPr>
                    </a:p>
                    <a:p>
                      <a:r>
                        <a:rPr lang="pl-PL" sz="1000" i="1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Katedra Diagnostyki i Remontów Maszyn</a:t>
                      </a:r>
                      <a:r>
                        <a:rPr lang="pl-PL" sz="900" i="1" dirty="0">
                          <a:effectLst/>
                          <a:latin typeface="inherit"/>
                        </a:rPr>
                        <a:t> </a:t>
                      </a:r>
                      <a:endParaRPr lang="pl-PL" sz="1100" dirty="0">
                        <a:effectLst/>
                      </a:endParaRPr>
                    </a:p>
                    <a:p>
                      <a:r>
                        <a:rPr lang="pl-PL" sz="900" dirty="0">
                          <a:effectLst/>
                          <a:latin typeface="inherit"/>
                        </a:rPr>
                        <a:t>E: a.wieczorek@pm.szczecin.pl </a:t>
                      </a:r>
                      <a:endParaRPr lang="pl-PL" sz="110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750487"/>
                  </a:ext>
                </a:extLst>
              </a:tr>
              <a:tr h="500881">
                <a:tc>
                  <a:txBody>
                    <a:bodyPr/>
                    <a:lstStyle/>
                    <a:p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ul. Willowa 2 </a:t>
                      </a: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71-650 Szczecin</a:t>
                      </a:r>
                      <a:r>
                        <a:rPr lang="pl-PL" sz="900" b="1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 </a:t>
                      </a:r>
                      <a:r>
                        <a:rPr lang="pl-PL" sz="900" b="1" dirty="0">
                          <a:effectLst/>
                          <a:latin typeface="inherit"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r>
                        <a:rPr lang="pl-PL" sz="900" b="0" dirty="0">
                          <a:effectLst/>
                          <a:latin typeface="Calibri" panose="020F0502020204030204" pitchFamily="34" charset="0"/>
                        </a:rPr>
                        <a:t>Pok. 408B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439837"/>
                  </a:ext>
                </a:extLst>
              </a:tr>
            </a:tbl>
          </a:graphicData>
        </a:graphic>
      </p:graphicFrame>
      <p:pic>
        <p:nvPicPr>
          <p:cNvPr id="9" name="Obraz 8">
            <a:extLst>
              <a:ext uri="{FF2B5EF4-FFF2-40B4-BE49-F238E27FC236}">
                <a16:creationId xmlns:a16="http://schemas.microsoft.com/office/drawing/2014/main" id="{08105F31-6AC3-3B57-5A5F-5335B19560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4321" y="1"/>
            <a:ext cx="2563694" cy="3882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2EBB88B-D9E7-C501-8DF8-C11E575ED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4361" y="8768"/>
            <a:ext cx="8039960" cy="945389"/>
          </a:xfrm>
        </p:spPr>
        <p:txBody>
          <a:bodyPr>
            <a:normAutofit fontScale="90000"/>
          </a:bodyPr>
          <a:lstStyle/>
          <a:p>
            <a:r>
              <a:rPr lang="pl-PL" sz="4800" b="1" dirty="0">
                <a:latin typeface="Bradley Hand ITC" panose="03070402050302030203" pitchFamily="66" charset="0"/>
              </a:rPr>
              <a:t>Laureaci konkursu MEWy’2023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08DC7E6-5331-0FB6-7D69-B92F1160049D}"/>
              </a:ext>
            </a:extLst>
          </p:cNvPr>
          <p:cNvSpPr txBox="1"/>
          <p:nvPr/>
        </p:nvSpPr>
        <p:spPr>
          <a:xfrm>
            <a:off x="1540016" y="993222"/>
            <a:ext cx="835111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/>
              <a:t>Grupa uczniów : </a:t>
            </a:r>
          </a:p>
          <a:p>
            <a:endParaRPr lang="pl-PL" dirty="0"/>
          </a:p>
          <a:p>
            <a:r>
              <a:rPr lang="pl-PL" dirty="0"/>
              <a:t>1 </a:t>
            </a:r>
            <a:r>
              <a:rPr lang="pl-PL" dirty="0" err="1"/>
              <a:t>Miesjce</a:t>
            </a:r>
            <a:r>
              <a:rPr lang="pl-PL" dirty="0"/>
              <a:t> : </a:t>
            </a:r>
            <a:r>
              <a:rPr lang="pl-PL" sz="2400" b="1" dirty="0">
                <a:latin typeface="Bradley Hand ITC" panose="03070402050302030203" pitchFamily="66" charset="0"/>
              </a:rPr>
              <a:t>Adam </a:t>
            </a:r>
            <a:r>
              <a:rPr lang="pl-PL" sz="2400" b="1" dirty="0" err="1">
                <a:latin typeface="Bradley Hand ITC" panose="03070402050302030203" pitchFamily="66" charset="0"/>
              </a:rPr>
              <a:t>Jachimowski</a:t>
            </a:r>
            <a:r>
              <a:rPr lang="pl-PL" sz="2400" b="1" dirty="0">
                <a:latin typeface="Bradley Hand ITC" panose="03070402050302030203" pitchFamily="66" charset="0"/>
              </a:rPr>
              <a:t> i Szymon </a:t>
            </a:r>
            <a:r>
              <a:rPr lang="pl-PL" sz="2400" b="1" dirty="0" err="1">
                <a:latin typeface="Bradley Hand ITC" panose="03070402050302030203" pitchFamily="66" charset="0"/>
              </a:rPr>
              <a:t>Kromplewski</a:t>
            </a:r>
            <a:r>
              <a:rPr lang="pl-PL" sz="2400" b="1" dirty="0">
                <a:latin typeface="Bradley Hand ITC" panose="03070402050302030203" pitchFamily="66" charset="0"/>
              </a:rPr>
              <a:t> </a:t>
            </a:r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6303DB2-69EE-FBDB-0901-8D9B4020F2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27" y="5484240"/>
            <a:ext cx="2600325" cy="135255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13959FC4-DDBC-84EA-5A57-13465D9D18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452" y="2229357"/>
            <a:ext cx="6096000" cy="3402817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7345579D-C339-3BEF-BE0C-7431D21B4C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6601" y="2601437"/>
            <a:ext cx="6762930" cy="3158876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5F01C842-BA96-86B6-025A-E6C3FF967A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0369" y="3022721"/>
            <a:ext cx="7144731" cy="923028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1354A0F0-B652-852D-64DE-27B2496F60E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46244" y="3452031"/>
            <a:ext cx="7214548" cy="711907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5F4A41EA-1631-5A90-B360-64E6F3EDF99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04361" y="4018495"/>
            <a:ext cx="7672827" cy="717119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B4BC3162-337B-D3AF-8EDA-590D89B3B46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56024" y="4490339"/>
            <a:ext cx="7161345" cy="586341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5AD37ACB-62F0-472A-A50D-DC9A7909D66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32389" y="2347957"/>
            <a:ext cx="8101711" cy="389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87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8EEE3061-EE22-1D3A-394A-57055919C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brightnessContrast bright="4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ltGray">
          <a:xfrm>
            <a:off x="9724682" y="0"/>
            <a:ext cx="248333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dtytuł 2">
            <a:extLst>
              <a:ext uri="{FF2B5EF4-FFF2-40B4-BE49-F238E27FC236}">
                <a16:creationId xmlns:a16="http://schemas.microsoft.com/office/drawing/2014/main" id="{E96FD29C-839F-D533-9097-BF505BC3A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7603984" cy="1655762"/>
          </a:xfrm>
        </p:spPr>
        <p:txBody>
          <a:bodyPr>
            <a:normAutofit/>
          </a:bodyPr>
          <a:lstStyle/>
          <a:p>
            <a:endParaRPr lang="pl-PL" dirty="0"/>
          </a:p>
          <a:p>
            <a:pPr algn="r"/>
            <a:endParaRPr lang="pl-PL" dirty="0"/>
          </a:p>
          <a:p>
            <a:pPr algn="r"/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56BCD64-2584-17E7-5B5C-436FEC196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7" y="0"/>
            <a:ext cx="1491773" cy="165576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effectLst>
            <a:outerShdw blurRad="50800" dist="50800" dir="5400000" algn="ctr" rotWithShape="0">
              <a:srgbClr val="000000">
                <a:alpha val="87000"/>
              </a:srgbClr>
            </a:outerShdw>
          </a:effectLst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FC5AC294-DA2A-E7E8-AE6C-EF91EDABF52A}"/>
              </a:ext>
            </a:extLst>
          </p:cNvPr>
          <p:cNvGraphicFramePr>
            <a:graphicFrameLocks noGrp="1"/>
          </p:cNvGraphicFramePr>
          <p:nvPr/>
        </p:nvGraphicFramePr>
        <p:xfrm>
          <a:off x="9708667" y="5794536"/>
          <a:ext cx="2483333" cy="1063464"/>
        </p:xfrm>
        <a:graphic>
          <a:graphicData uri="http://schemas.openxmlformats.org/drawingml/2006/table">
            <a:tbl>
              <a:tblPr/>
              <a:tblGrid>
                <a:gridCol w="2483333">
                  <a:extLst>
                    <a:ext uri="{9D8B030D-6E8A-4147-A177-3AD203B41FA5}">
                      <a16:colId xmlns:a16="http://schemas.microsoft.com/office/drawing/2014/main" val="556015187"/>
                    </a:ext>
                  </a:extLst>
                </a:gridCol>
              </a:tblGrid>
              <a:tr h="530064">
                <a:tc>
                  <a:txBody>
                    <a:bodyPr/>
                    <a:lstStyle/>
                    <a:p>
                      <a:r>
                        <a:rPr lang="pl-PL" sz="900" b="1" dirty="0">
                          <a:effectLst/>
                          <a:latin typeface="inherit"/>
                        </a:rPr>
                        <a:t>mgr inż. st. of. mech. </a:t>
                      </a:r>
                      <a:r>
                        <a:rPr lang="pl-PL" sz="900" b="1" dirty="0" err="1">
                          <a:effectLst/>
                          <a:latin typeface="inherit"/>
                        </a:rPr>
                        <a:t>okr</a:t>
                      </a:r>
                      <a:r>
                        <a:rPr lang="pl-PL" sz="900" b="1" dirty="0">
                          <a:effectLst/>
                          <a:latin typeface="inherit"/>
                        </a:rPr>
                        <a:t>. Andrzej Wieczorek </a:t>
                      </a:r>
                      <a:endParaRPr lang="pl-PL" sz="1100" dirty="0">
                        <a:effectLst/>
                      </a:endParaRPr>
                    </a:p>
                    <a:p>
                      <a:r>
                        <a:rPr lang="pl-PL" sz="1000" i="1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Katedra Diagnostyki i Remontów Maszyn</a:t>
                      </a:r>
                      <a:r>
                        <a:rPr lang="pl-PL" sz="900" i="1" dirty="0">
                          <a:effectLst/>
                          <a:latin typeface="inherit"/>
                        </a:rPr>
                        <a:t> </a:t>
                      </a:r>
                      <a:endParaRPr lang="pl-PL" sz="1100" dirty="0">
                        <a:effectLst/>
                      </a:endParaRPr>
                    </a:p>
                    <a:p>
                      <a:r>
                        <a:rPr lang="pl-PL" sz="900" dirty="0">
                          <a:effectLst/>
                          <a:latin typeface="inherit"/>
                        </a:rPr>
                        <a:t>E: a.wieczorek@pm.szczecin.pl </a:t>
                      </a:r>
                      <a:endParaRPr lang="pl-PL" sz="110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750487"/>
                  </a:ext>
                </a:extLst>
              </a:tr>
              <a:tr h="500881">
                <a:tc>
                  <a:txBody>
                    <a:bodyPr/>
                    <a:lstStyle/>
                    <a:p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ul. Willowa 2 </a:t>
                      </a: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71-650 Szczecin</a:t>
                      </a:r>
                      <a:r>
                        <a:rPr lang="pl-PL" sz="900" b="1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 </a:t>
                      </a:r>
                      <a:r>
                        <a:rPr lang="pl-PL" sz="900" b="1" dirty="0">
                          <a:effectLst/>
                          <a:latin typeface="inherit"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r>
                        <a:rPr lang="pl-PL" sz="900" b="0" dirty="0">
                          <a:effectLst/>
                          <a:latin typeface="Calibri" panose="020F0502020204030204" pitchFamily="34" charset="0"/>
                        </a:rPr>
                        <a:t>Pok. 408B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439837"/>
                  </a:ext>
                </a:extLst>
              </a:tr>
            </a:tbl>
          </a:graphicData>
        </a:graphic>
      </p:graphicFrame>
      <p:pic>
        <p:nvPicPr>
          <p:cNvPr id="9" name="Obraz 8">
            <a:extLst>
              <a:ext uri="{FF2B5EF4-FFF2-40B4-BE49-F238E27FC236}">
                <a16:creationId xmlns:a16="http://schemas.microsoft.com/office/drawing/2014/main" id="{08105F31-6AC3-3B57-5A5F-5335B19560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4321" y="1"/>
            <a:ext cx="2563694" cy="3882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2EBB88B-D9E7-C501-8DF8-C11E575ED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4361" y="8768"/>
            <a:ext cx="8039960" cy="945389"/>
          </a:xfrm>
        </p:spPr>
        <p:txBody>
          <a:bodyPr>
            <a:normAutofit/>
          </a:bodyPr>
          <a:lstStyle/>
          <a:p>
            <a:r>
              <a:rPr lang="pl-PL" sz="4800" b="1" dirty="0">
                <a:latin typeface="Bradley Hand ITC" panose="03070402050302030203" pitchFamily="66" charset="0"/>
              </a:rPr>
              <a:t>MEWy’2024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5DE46237-A1EE-9A88-A529-F8B7A5DA2ED9}"/>
              </a:ext>
            </a:extLst>
          </p:cNvPr>
          <p:cNvSpPr txBox="1"/>
          <p:nvPr/>
        </p:nvSpPr>
        <p:spPr>
          <a:xfrm>
            <a:off x="2235956" y="864226"/>
            <a:ext cx="812032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b="1" dirty="0">
                <a:latin typeface="Bradley Hand ITC" panose="03070402050302030203" pitchFamily="66" charset="0"/>
              </a:rPr>
              <a:t>Jaki jest cel konkursu?</a:t>
            </a:r>
          </a:p>
          <a:p>
            <a:endParaRPr lang="pl-PL" sz="3200" b="1" dirty="0">
              <a:latin typeface="Bradley Hand ITC" panose="03070402050302030203" pitchFamily="66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931B547-C776-D02A-B0C7-48BA9BA495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27" y="5484240"/>
            <a:ext cx="26003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8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8EEE3061-EE22-1D3A-394A-57055919C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brightnessContrast bright="4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ltGray">
          <a:xfrm>
            <a:off x="9724682" y="0"/>
            <a:ext cx="248333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dtytuł 2">
            <a:extLst>
              <a:ext uri="{FF2B5EF4-FFF2-40B4-BE49-F238E27FC236}">
                <a16:creationId xmlns:a16="http://schemas.microsoft.com/office/drawing/2014/main" id="{E96FD29C-839F-D533-9097-BF505BC3A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8120320" cy="2203174"/>
          </a:xfrm>
        </p:spPr>
        <p:txBody>
          <a:bodyPr>
            <a:normAutofit/>
          </a:bodyPr>
          <a:lstStyle/>
          <a:p>
            <a:endParaRPr lang="pl-PL" dirty="0"/>
          </a:p>
          <a:p>
            <a:pPr algn="r"/>
            <a:endParaRPr lang="pl-PL" dirty="0"/>
          </a:p>
          <a:p>
            <a:pPr algn="r"/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56BCD64-2584-17E7-5B5C-436FEC196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7" y="0"/>
            <a:ext cx="1491773" cy="165576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effectLst>
            <a:outerShdw blurRad="50800" dist="50800" dir="5400000" algn="ctr" rotWithShape="0">
              <a:srgbClr val="000000">
                <a:alpha val="87000"/>
              </a:srgbClr>
            </a:outerShdw>
          </a:effectLst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FC5AC294-DA2A-E7E8-AE6C-EF91EDABF52A}"/>
              </a:ext>
            </a:extLst>
          </p:cNvPr>
          <p:cNvGraphicFramePr>
            <a:graphicFrameLocks noGrp="1"/>
          </p:cNvGraphicFramePr>
          <p:nvPr/>
        </p:nvGraphicFramePr>
        <p:xfrm>
          <a:off x="9708667" y="5794536"/>
          <a:ext cx="2483333" cy="1063464"/>
        </p:xfrm>
        <a:graphic>
          <a:graphicData uri="http://schemas.openxmlformats.org/drawingml/2006/table">
            <a:tbl>
              <a:tblPr/>
              <a:tblGrid>
                <a:gridCol w="2483333">
                  <a:extLst>
                    <a:ext uri="{9D8B030D-6E8A-4147-A177-3AD203B41FA5}">
                      <a16:colId xmlns:a16="http://schemas.microsoft.com/office/drawing/2014/main" val="556015187"/>
                    </a:ext>
                  </a:extLst>
                </a:gridCol>
              </a:tblGrid>
              <a:tr h="530064">
                <a:tc>
                  <a:txBody>
                    <a:bodyPr/>
                    <a:lstStyle/>
                    <a:p>
                      <a:r>
                        <a:rPr lang="pl-PL" sz="900" b="1" dirty="0">
                          <a:effectLst/>
                          <a:latin typeface="inherit"/>
                        </a:rPr>
                        <a:t>mgr inż. st. of. mech. </a:t>
                      </a:r>
                      <a:r>
                        <a:rPr lang="pl-PL" sz="900" b="1" dirty="0" err="1">
                          <a:effectLst/>
                          <a:latin typeface="inherit"/>
                        </a:rPr>
                        <a:t>okr</a:t>
                      </a:r>
                      <a:r>
                        <a:rPr lang="pl-PL" sz="900" b="1" dirty="0">
                          <a:effectLst/>
                          <a:latin typeface="inherit"/>
                        </a:rPr>
                        <a:t>. Andrzej Wieczorek </a:t>
                      </a:r>
                      <a:endParaRPr lang="pl-PL" sz="1100" dirty="0">
                        <a:effectLst/>
                      </a:endParaRPr>
                    </a:p>
                    <a:p>
                      <a:r>
                        <a:rPr lang="pl-PL" sz="1000" i="1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Katedra Diagnostyki i Remontów Maszyn</a:t>
                      </a:r>
                      <a:r>
                        <a:rPr lang="pl-PL" sz="900" i="1" dirty="0">
                          <a:effectLst/>
                          <a:latin typeface="inherit"/>
                        </a:rPr>
                        <a:t> </a:t>
                      </a:r>
                      <a:endParaRPr lang="pl-PL" sz="1100" dirty="0">
                        <a:effectLst/>
                      </a:endParaRPr>
                    </a:p>
                    <a:p>
                      <a:r>
                        <a:rPr lang="pl-PL" sz="900" dirty="0">
                          <a:effectLst/>
                          <a:latin typeface="inherit"/>
                        </a:rPr>
                        <a:t>E: a.wieczorek@pm.szczecin.pl </a:t>
                      </a:r>
                      <a:endParaRPr lang="pl-PL" sz="110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750487"/>
                  </a:ext>
                </a:extLst>
              </a:tr>
              <a:tr h="500881">
                <a:tc>
                  <a:txBody>
                    <a:bodyPr/>
                    <a:lstStyle/>
                    <a:p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ul. Willowa 2 </a:t>
                      </a: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71-650 Szczecin</a:t>
                      </a:r>
                      <a:r>
                        <a:rPr lang="pl-PL" sz="900" b="1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 </a:t>
                      </a:r>
                      <a:r>
                        <a:rPr lang="pl-PL" sz="900" b="1" dirty="0">
                          <a:effectLst/>
                          <a:latin typeface="inherit"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r>
                        <a:rPr lang="pl-PL" sz="900" b="0" dirty="0">
                          <a:effectLst/>
                          <a:latin typeface="Calibri" panose="020F0502020204030204" pitchFamily="34" charset="0"/>
                        </a:rPr>
                        <a:t>Pok. 408B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439837"/>
                  </a:ext>
                </a:extLst>
              </a:tr>
            </a:tbl>
          </a:graphicData>
        </a:graphic>
      </p:graphicFrame>
      <p:pic>
        <p:nvPicPr>
          <p:cNvPr id="9" name="Obraz 8">
            <a:extLst>
              <a:ext uri="{FF2B5EF4-FFF2-40B4-BE49-F238E27FC236}">
                <a16:creationId xmlns:a16="http://schemas.microsoft.com/office/drawing/2014/main" id="{08105F31-6AC3-3B57-5A5F-5335B19560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4321" y="1"/>
            <a:ext cx="2563694" cy="3882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2EBB88B-D9E7-C501-8DF8-C11E575ED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4361" y="8768"/>
            <a:ext cx="8039960" cy="945389"/>
          </a:xfrm>
        </p:spPr>
        <p:txBody>
          <a:bodyPr>
            <a:normAutofit fontScale="90000"/>
          </a:bodyPr>
          <a:lstStyle/>
          <a:p>
            <a:r>
              <a:rPr lang="pl-PL" sz="4800" b="1" dirty="0">
                <a:latin typeface="Bradley Hand ITC" panose="03070402050302030203" pitchFamily="66" charset="0"/>
              </a:rPr>
              <a:t>Laureaci konkursu MEWy’2024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08DC7E6-5331-0FB6-7D69-B92F1160049D}"/>
              </a:ext>
            </a:extLst>
          </p:cNvPr>
          <p:cNvSpPr txBox="1"/>
          <p:nvPr/>
        </p:nvSpPr>
        <p:spPr>
          <a:xfrm>
            <a:off x="1540016" y="993222"/>
            <a:ext cx="8351116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/>
              <a:t>Grupa uczniów : </a:t>
            </a:r>
          </a:p>
          <a:p>
            <a:endParaRPr lang="pl-PL" dirty="0"/>
          </a:p>
          <a:p>
            <a:r>
              <a:rPr lang="pl-PL" dirty="0"/>
              <a:t>2 Miejsce : </a:t>
            </a:r>
            <a:r>
              <a:rPr lang="pl-PL" sz="2400" b="1" dirty="0">
                <a:latin typeface="Bradley Hand ITC" panose="03070402050302030203" pitchFamily="66" charset="0"/>
              </a:rPr>
              <a:t>Kamil Bielecki, Kornel Olkowski i Oliwier Michalak </a:t>
            </a:r>
            <a:endParaRPr lang="pl-PL" dirty="0"/>
          </a:p>
          <a:p>
            <a:endParaRPr lang="pl-PL" dirty="0"/>
          </a:p>
          <a:p>
            <a:r>
              <a:rPr lang="pl-PL" sz="1600" dirty="0"/>
              <a:t> </a:t>
            </a:r>
            <a:r>
              <a:rPr lang="pl-PL" sz="2000" b="1" i="1" dirty="0"/>
              <a:t>„ </a:t>
            </a:r>
            <a:r>
              <a:rPr lang="pl-PL" altLang="pl-PL" sz="2000" b="1" i="1" dirty="0"/>
              <a:t>Potencjał glonów w morskiej energetyce wiatrowej</a:t>
            </a:r>
            <a:r>
              <a:rPr lang="pl-PL" sz="2000" b="1" i="1" dirty="0"/>
              <a:t>”</a:t>
            </a:r>
            <a:endParaRPr lang="pl-PL" sz="1600" b="1" i="1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22BA0A8-2395-10C2-79A9-1C9763AF4E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27" y="5484240"/>
            <a:ext cx="2600325" cy="135255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20C5688F-3488-8A57-98C3-4689A315C2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8567" y="2788177"/>
            <a:ext cx="6423001" cy="348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8EEE3061-EE22-1D3A-394A-57055919C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brightnessContrast bright="4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ltGray">
          <a:xfrm>
            <a:off x="9724682" y="0"/>
            <a:ext cx="248333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dtytuł 2">
            <a:extLst>
              <a:ext uri="{FF2B5EF4-FFF2-40B4-BE49-F238E27FC236}">
                <a16:creationId xmlns:a16="http://schemas.microsoft.com/office/drawing/2014/main" id="{E96FD29C-839F-D533-9097-BF505BC3A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8120320" cy="2203174"/>
          </a:xfrm>
        </p:spPr>
        <p:txBody>
          <a:bodyPr>
            <a:normAutofit/>
          </a:bodyPr>
          <a:lstStyle/>
          <a:p>
            <a:endParaRPr lang="pl-PL" dirty="0"/>
          </a:p>
          <a:p>
            <a:pPr algn="r"/>
            <a:endParaRPr lang="pl-PL" dirty="0"/>
          </a:p>
          <a:p>
            <a:pPr algn="r"/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56BCD64-2584-17E7-5B5C-436FEC196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7" y="0"/>
            <a:ext cx="1491773" cy="165576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effectLst>
            <a:outerShdw blurRad="50800" dist="50800" dir="5400000" algn="ctr" rotWithShape="0">
              <a:srgbClr val="000000">
                <a:alpha val="87000"/>
              </a:srgbClr>
            </a:outerShdw>
          </a:effectLst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FC5AC294-DA2A-E7E8-AE6C-EF91EDABF52A}"/>
              </a:ext>
            </a:extLst>
          </p:cNvPr>
          <p:cNvGraphicFramePr>
            <a:graphicFrameLocks noGrp="1"/>
          </p:cNvGraphicFramePr>
          <p:nvPr/>
        </p:nvGraphicFramePr>
        <p:xfrm>
          <a:off x="9708667" y="5794536"/>
          <a:ext cx="2483333" cy="1063464"/>
        </p:xfrm>
        <a:graphic>
          <a:graphicData uri="http://schemas.openxmlformats.org/drawingml/2006/table">
            <a:tbl>
              <a:tblPr/>
              <a:tblGrid>
                <a:gridCol w="2483333">
                  <a:extLst>
                    <a:ext uri="{9D8B030D-6E8A-4147-A177-3AD203B41FA5}">
                      <a16:colId xmlns:a16="http://schemas.microsoft.com/office/drawing/2014/main" val="556015187"/>
                    </a:ext>
                  </a:extLst>
                </a:gridCol>
              </a:tblGrid>
              <a:tr h="530064">
                <a:tc>
                  <a:txBody>
                    <a:bodyPr/>
                    <a:lstStyle/>
                    <a:p>
                      <a:r>
                        <a:rPr lang="pl-PL" sz="900" b="1" dirty="0">
                          <a:effectLst/>
                          <a:latin typeface="inherit"/>
                        </a:rPr>
                        <a:t>mgr inż. st. of. mech. </a:t>
                      </a:r>
                      <a:r>
                        <a:rPr lang="pl-PL" sz="900" b="1" dirty="0" err="1">
                          <a:effectLst/>
                          <a:latin typeface="inherit"/>
                        </a:rPr>
                        <a:t>okr</a:t>
                      </a:r>
                      <a:r>
                        <a:rPr lang="pl-PL" sz="900" b="1" dirty="0">
                          <a:effectLst/>
                          <a:latin typeface="inherit"/>
                        </a:rPr>
                        <a:t>. Andrzej Wieczorek </a:t>
                      </a:r>
                      <a:endParaRPr lang="pl-PL" sz="1100" dirty="0">
                        <a:effectLst/>
                      </a:endParaRPr>
                    </a:p>
                    <a:p>
                      <a:r>
                        <a:rPr lang="pl-PL" sz="1000" i="1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Katedra Diagnostyki i Remontów Maszyn</a:t>
                      </a:r>
                      <a:r>
                        <a:rPr lang="pl-PL" sz="900" i="1" dirty="0">
                          <a:effectLst/>
                          <a:latin typeface="inherit"/>
                        </a:rPr>
                        <a:t> </a:t>
                      </a:r>
                      <a:endParaRPr lang="pl-PL" sz="1100" dirty="0">
                        <a:effectLst/>
                      </a:endParaRPr>
                    </a:p>
                    <a:p>
                      <a:r>
                        <a:rPr lang="pl-PL" sz="900" dirty="0">
                          <a:effectLst/>
                          <a:latin typeface="inherit"/>
                        </a:rPr>
                        <a:t>E: a.wieczorek@pm.szczecin.pl </a:t>
                      </a:r>
                      <a:endParaRPr lang="pl-PL" sz="110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750487"/>
                  </a:ext>
                </a:extLst>
              </a:tr>
              <a:tr h="500881">
                <a:tc>
                  <a:txBody>
                    <a:bodyPr/>
                    <a:lstStyle/>
                    <a:p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ul. Willowa 2 </a:t>
                      </a: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71-650 Szczecin</a:t>
                      </a:r>
                      <a:r>
                        <a:rPr lang="pl-PL" sz="900" b="1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 </a:t>
                      </a:r>
                      <a:r>
                        <a:rPr lang="pl-PL" sz="900" b="1" dirty="0">
                          <a:effectLst/>
                          <a:latin typeface="inherit"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r>
                        <a:rPr lang="pl-PL" sz="900" b="0" dirty="0">
                          <a:effectLst/>
                          <a:latin typeface="Calibri" panose="020F0502020204030204" pitchFamily="34" charset="0"/>
                        </a:rPr>
                        <a:t>Pok. 408B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439837"/>
                  </a:ext>
                </a:extLst>
              </a:tr>
            </a:tbl>
          </a:graphicData>
        </a:graphic>
      </p:graphicFrame>
      <p:pic>
        <p:nvPicPr>
          <p:cNvPr id="9" name="Obraz 8">
            <a:extLst>
              <a:ext uri="{FF2B5EF4-FFF2-40B4-BE49-F238E27FC236}">
                <a16:creationId xmlns:a16="http://schemas.microsoft.com/office/drawing/2014/main" id="{08105F31-6AC3-3B57-5A5F-5335B19560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4321" y="1"/>
            <a:ext cx="2563694" cy="3882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2EBB88B-D9E7-C501-8DF8-C11E575ED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4361" y="8768"/>
            <a:ext cx="8039960" cy="945389"/>
          </a:xfrm>
        </p:spPr>
        <p:txBody>
          <a:bodyPr>
            <a:normAutofit fontScale="90000"/>
          </a:bodyPr>
          <a:lstStyle/>
          <a:p>
            <a:r>
              <a:rPr lang="pl-PL" sz="4800" b="1" dirty="0">
                <a:latin typeface="Bradley Hand ITC" panose="03070402050302030203" pitchFamily="66" charset="0"/>
              </a:rPr>
              <a:t>Laureaci konkursu MEWy’2024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08DC7E6-5331-0FB6-7D69-B92F1160049D}"/>
              </a:ext>
            </a:extLst>
          </p:cNvPr>
          <p:cNvSpPr txBox="1"/>
          <p:nvPr/>
        </p:nvSpPr>
        <p:spPr>
          <a:xfrm>
            <a:off x="1540016" y="993222"/>
            <a:ext cx="83511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/>
              <a:t>Grupa studentów : </a:t>
            </a:r>
          </a:p>
          <a:p>
            <a:endParaRPr lang="pl-PL" dirty="0"/>
          </a:p>
          <a:p>
            <a:r>
              <a:rPr lang="pl-PL" dirty="0"/>
              <a:t>3 Miejsce : </a:t>
            </a:r>
            <a:r>
              <a:rPr lang="pl-PL" sz="2400" b="1" dirty="0">
                <a:latin typeface="Bradley Hand ITC" panose="03070402050302030203" pitchFamily="66" charset="0"/>
              </a:rPr>
              <a:t>Grzegorz Fajfer-</a:t>
            </a:r>
            <a:r>
              <a:rPr lang="pl-PL" sz="2400" b="1" dirty="0" err="1">
                <a:latin typeface="Bradley Hand ITC" panose="03070402050302030203" pitchFamily="66" charset="0"/>
              </a:rPr>
              <a:t>Ciezki</a:t>
            </a:r>
            <a:r>
              <a:rPr lang="pl-PL" sz="2400" b="1" dirty="0">
                <a:latin typeface="Bradley Hand ITC" panose="03070402050302030203" pitchFamily="66" charset="0"/>
              </a:rPr>
              <a:t>,  Filip </a:t>
            </a:r>
            <a:r>
              <a:rPr lang="pl-PL" sz="2400" b="1" dirty="0" err="1">
                <a:latin typeface="Bradley Hand ITC" panose="03070402050302030203" pitchFamily="66" charset="0"/>
              </a:rPr>
              <a:t>Wojsz</a:t>
            </a:r>
            <a:r>
              <a:rPr lang="pl-PL" sz="2400" b="1" dirty="0">
                <a:latin typeface="Bradley Hand ITC" panose="03070402050302030203" pitchFamily="66" charset="0"/>
              </a:rPr>
              <a:t> i Marcel </a:t>
            </a:r>
            <a:r>
              <a:rPr lang="pl-PL" sz="2400" b="1" dirty="0" err="1">
                <a:latin typeface="Bradley Hand ITC" panose="03070402050302030203" pitchFamily="66" charset="0"/>
              </a:rPr>
              <a:t>Cwikła</a:t>
            </a:r>
            <a:r>
              <a:rPr lang="pl-PL" sz="2400" b="1" dirty="0">
                <a:latin typeface="Bradley Hand ITC" panose="03070402050302030203" pitchFamily="66" charset="0"/>
              </a:rPr>
              <a:t> </a:t>
            </a:r>
            <a:endParaRPr lang="pl-PL" dirty="0"/>
          </a:p>
          <a:p>
            <a:endParaRPr lang="pl-PL" dirty="0"/>
          </a:p>
          <a:p>
            <a:r>
              <a:rPr lang="pl-PL" sz="1600" dirty="0"/>
              <a:t> </a:t>
            </a:r>
            <a:r>
              <a:rPr lang="pl-PL" sz="2400" b="1" i="1" dirty="0"/>
              <a:t>„ </a:t>
            </a:r>
            <a:r>
              <a:rPr lang="pl" sz="2400" b="1" i="1" dirty="0"/>
              <a:t>Platforma Multi-Power</a:t>
            </a:r>
            <a:r>
              <a:rPr lang="pl-PL" sz="2400" b="1" i="1" dirty="0"/>
              <a:t>”</a:t>
            </a:r>
            <a:endParaRPr lang="pl-PL" sz="2000" b="1" i="1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682D79E0-79FE-A5AE-571F-F9A3294957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8567" y="2786613"/>
            <a:ext cx="6946730" cy="3626521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70283C88-0D7B-B0EB-9151-513D103A38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27" y="5484240"/>
            <a:ext cx="26003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9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8EEE3061-EE22-1D3A-394A-57055919C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brightnessContrast bright="4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ltGray">
          <a:xfrm>
            <a:off x="9724682" y="0"/>
            <a:ext cx="248333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dtytuł 2">
            <a:extLst>
              <a:ext uri="{FF2B5EF4-FFF2-40B4-BE49-F238E27FC236}">
                <a16:creationId xmlns:a16="http://schemas.microsoft.com/office/drawing/2014/main" id="{E96FD29C-839F-D533-9097-BF505BC3A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7603984" cy="1655762"/>
          </a:xfrm>
        </p:spPr>
        <p:txBody>
          <a:bodyPr>
            <a:normAutofit/>
          </a:bodyPr>
          <a:lstStyle/>
          <a:p>
            <a:endParaRPr lang="pl-PL" dirty="0"/>
          </a:p>
          <a:p>
            <a:pPr algn="r"/>
            <a:endParaRPr lang="pl-PL" dirty="0"/>
          </a:p>
          <a:p>
            <a:pPr algn="r"/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56BCD64-2584-17E7-5B5C-436FEC196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7" y="0"/>
            <a:ext cx="1491773" cy="165576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effectLst>
            <a:outerShdw blurRad="50800" dist="50800" dir="5400000" algn="ctr" rotWithShape="0">
              <a:srgbClr val="000000">
                <a:alpha val="87000"/>
              </a:srgbClr>
            </a:outerShdw>
          </a:effectLst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FC5AC294-DA2A-E7E8-AE6C-EF91EDABF52A}"/>
              </a:ext>
            </a:extLst>
          </p:cNvPr>
          <p:cNvGraphicFramePr>
            <a:graphicFrameLocks noGrp="1"/>
          </p:cNvGraphicFramePr>
          <p:nvPr/>
        </p:nvGraphicFramePr>
        <p:xfrm>
          <a:off x="9708667" y="5794536"/>
          <a:ext cx="2483333" cy="1063464"/>
        </p:xfrm>
        <a:graphic>
          <a:graphicData uri="http://schemas.openxmlformats.org/drawingml/2006/table">
            <a:tbl>
              <a:tblPr/>
              <a:tblGrid>
                <a:gridCol w="2483333">
                  <a:extLst>
                    <a:ext uri="{9D8B030D-6E8A-4147-A177-3AD203B41FA5}">
                      <a16:colId xmlns:a16="http://schemas.microsoft.com/office/drawing/2014/main" val="556015187"/>
                    </a:ext>
                  </a:extLst>
                </a:gridCol>
              </a:tblGrid>
              <a:tr h="530064">
                <a:tc>
                  <a:txBody>
                    <a:bodyPr/>
                    <a:lstStyle/>
                    <a:p>
                      <a:r>
                        <a:rPr lang="pl-PL" sz="900" b="1" dirty="0">
                          <a:effectLst/>
                          <a:latin typeface="inherit"/>
                        </a:rPr>
                        <a:t>mgr inż. st. of. mech. </a:t>
                      </a:r>
                      <a:r>
                        <a:rPr lang="pl-PL" sz="900" b="1" dirty="0" err="1">
                          <a:effectLst/>
                          <a:latin typeface="inherit"/>
                        </a:rPr>
                        <a:t>okr</a:t>
                      </a:r>
                      <a:r>
                        <a:rPr lang="pl-PL" sz="900" b="1" dirty="0">
                          <a:effectLst/>
                          <a:latin typeface="inherit"/>
                        </a:rPr>
                        <a:t>. Andrzej Wieczorek </a:t>
                      </a:r>
                      <a:endParaRPr lang="pl-PL" sz="1100" dirty="0">
                        <a:effectLst/>
                      </a:endParaRPr>
                    </a:p>
                    <a:p>
                      <a:r>
                        <a:rPr lang="pl-PL" sz="1000" i="1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Katedra Diagnostyki i Remontów Maszyn</a:t>
                      </a:r>
                      <a:r>
                        <a:rPr lang="pl-PL" sz="900" i="1" dirty="0">
                          <a:effectLst/>
                          <a:latin typeface="inherit"/>
                        </a:rPr>
                        <a:t> </a:t>
                      </a:r>
                      <a:endParaRPr lang="pl-PL" sz="1100" dirty="0">
                        <a:effectLst/>
                      </a:endParaRPr>
                    </a:p>
                    <a:p>
                      <a:r>
                        <a:rPr lang="pl-PL" sz="900" dirty="0">
                          <a:effectLst/>
                          <a:latin typeface="inherit"/>
                        </a:rPr>
                        <a:t>E: a.wieczorek@pm.szczecin.pl </a:t>
                      </a:r>
                      <a:endParaRPr lang="pl-PL" sz="110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750487"/>
                  </a:ext>
                </a:extLst>
              </a:tr>
              <a:tr h="500881">
                <a:tc>
                  <a:txBody>
                    <a:bodyPr/>
                    <a:lstStyle/>
                    <a:p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ul. Willowa 2 </a:t>
                      </a: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71-650 Szczecin</a:t>
                      </a:r>
                      <a:r>
                        <a:rPr lang="pl-PL" sz="900" b="1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 </a:t>
                      </a:r>
                      <a:r>
                        <a:rPr lang="pl-PL" sz="900" b="1" dirty="0">
                          <a:effectLst/>
                          <a:latin typeface="inherit"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r>
                        <a:rPr lang="pl-PL" sz="900" b="0" dirty="0">
                          <a:effectLst/>
                          <a:latin typeface="Calibri" panose="020F0502020204030204" pitchFamily="34" charset="0"/>
                        </a:rPr>
                        <a:t>Pok. 408B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439837"/>
                  </a:ext>
                </a:extLst>
              </a:tr>
            </a:tbl>
          </a:graphicData>
        </a:graphic>
      </p:graphicFrame>
      <p:pic>
        <p:nvPicPr>
          <p:cNvPr id="9" name="Obraz 8">
            <a:extLst>
              <a:ext uri="{FF2B5EF4-FFF2-40B4-BE49-F238E27FC236}">
                <a16:creationId xmlns:a16="http://schemas.microsoft.com/office/drawing/2014/main" id="{08105F31-6AC3-3B57-5A5F-5335B19560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4321" y="1"/>
            <a:ext cx="2563694" cy="3882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2EBB88B-D9E7-C501-8DF8-C11E575ED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886" y="1235524"/>
            <a:ext cx="9949455" cy="5071007"/>
          </a:xfrm>
        </p:spPr>
        <p:txBody>
          <a:bodyPr>
            <a:normAutofit fontScale="90000"/>
          </a:bodyPr>
          <a:lstStyle/>
          <a:p>
            <a:r>
              <a:rPr lang="pl-PL" sz="11500" b="1" dirty="0">
                <a:latin typeface="Bradley Hand ITC" panose="03070402050302030203" pitchFamily="66" charset="0"/>
              </a:rPr>
              <a:t>MEW</a:t>
            </a:r>
            <a:r>
              <a:rPr lang="pl-PL" sz="8000" b="1" dirty="0">
                <a:latin typeface="Bradley Hand ITC" panose="03070402050302030203" pitchFamily="66" charset="0"/>
              </a:rPr>
              <a:t>y’2024</a:t>
            </a:r>
            <a:br>
              <a:rPr lang="pl-PL" sz="8000" b="1" dirty="0">
                <a:latin typeface="Bradley Hand ITC" panose="03070402050302030203" pitchFamily="66" charset="0"/>
              </a:rPr>
            </a:br>
            <a:br>
              <a:rPr lang="pl-PL" sz="8000" b="1" dirty="0">
                <a:latin typeface="Bradley Hand ITC" panose="03070402050302030203" pitchFamily="66" charset="0"/>
              </a:rPr>
            </a:br>
            <a:br>
              <a:rPr lang="pl-PL" sz="8000" b="1" dirty="0">
                <a:latin typeface="Bradley Hand ITC" panose="03070402050302030203" pitchFamily="66" charset="0"/>
              </a:rPr>
            </a:br>
            <a:br>
              <a:rPr lang="pl-PL" sz="8000" b="1" dirty="0">
                <a:latin typeface="Bradley Hand ITC" panose="03070402050302030203" pitchFamily="66" charset="0"/>
              </a:rPr>
            </a:br>
            <a:r>
              <a:rPr lang="pl-PL" sz="8000" dirty="0">
                <a:latin typeface="Comic Sans MS" panose="030F0702030302020204" pitchFamily="66" charset="0"/>
              </a:rPr>
              <a:t>Dziękuje za uwagę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D394308-B6B8-2C7D-A93C-CE84735E2F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5815" y="2925762"/>
            <a:ext cx="3183259" cy="165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6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8EEE3061-EE22-1D3A-394A-57055919C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brightnessContrast bright="4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ltGray">
          <a:xfrm>
            <a:off x="9724682" y="0"/>
            <a:ext cx="248333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dtytuł 2">
            <a:extLst>
              <a:ext uri="{FF2B5EF4-FFF2-40B4-BE49-F238E27FC236}">
                <a16:creationId xmlns:a16="http://schemas.microsoft.com/office/drawing/2014/main" id="{E96FD29C-839F-D533-9097-BF505BC3A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7603984" cy="1655762"/>
          </a:xfrm>
        </p:spPr>
        <p:txBody>
          <a:bodyPr>
            <a:normAutofit/>
          </a:bodyPr>
          <a:lstStyle/>
          <a:p>
            <a:endParaRPr lang="pl-PL" dirty="0"/>
          </a:p>
          <a:p>
            <a:pPr algn="r"/>
            <a:endParaRPr lang="pl-PL" dirty="0"/>
          </a:p>
          <a:p>
            <a:pPr algn="r"/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56BCD64-2584-17E7-5B5C-436FEC196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7" y="0"/>
            <a:ext cx="1491773" cy="165576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effectLst>
            <a:outerShdw blurRad="50800" dist="50800" dir="5400000" algn="ctr" rotWithShape="0">
              <a:srgbClr val="000000">
                <a:alpha val="87000"/>
              </a:srgbClr>
            </a:outerShdw>
          </a:effectLst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FC5AC294-DA2A-E7E8-AE6C-EF91EDABF52A}"/>
              </a:ext>
            </a:extLst>
          </p:cNvPr>
          <p:cNvGraphicFramePr>
            <a:graphicFrameLocks noGrp="1"/>
          </p:cNvGraphicFramePr>
          <p:nvPr/>
        </p:nvGraphicFramePr>
        <p:xfrm>
          <a:off x="9708667" y="5794536"/>
          <a:ext cx="2483333" cy="1063464"/>
        </p:xfrm>
        <a:graphic>
          <a:graphicData uri="http://schemas.openxmlformats.org/drawingml/2006/table">
            <a:tbl>
              <a:tblPr/>
              <a:tblGrid>
                <a:gridCol w="2483333">
                  <a:extLst>
                    <a:ext uri="{9D8B030D-6E8A-4147-A177-3AD203B41FA5}">
                      <a16:colId xmlns:a16="http://schemas.microsoft.com/office/drawing/2014/main" val="556015187"/>
                    </a:ext>
                  </a:extLst>
                </a:gridCol>
              </a:tblGrid>
              <a:tr h="530064">
                <a:tc>
                  <a:txBody>
                    <a:bodyPr/>
                    <a:lstStyle/>
                    <a:p>
                      <a:r>
                        <a:rPr lang="pl-PL" sz="900" b="1" dirty="0">
                          <a:effectLst/>
                          <a:latin typeface="inherit"/>
                        </a:rPr>
                        <a:t>mgr inż. st. of. mech. </a:t>
                      </a:r>
                      <a:r>
                        <a:rPr lang="pl-PL" sz="900" b="1" dirty="0" err="1">
                          <a:effectLst/>
                          <a:latin typeface="inherit"/>
                        </a:rPr>
                        <a:t>okr</a:t>
                      </a:r>
                      <a:r>
                        <a:rPr lang="pl-PL" sz="900" b="1" dirty="0">
                          <a:effectLst/>
                          <a:latin typeface="inherit"/>
                        </a:rPr>
                        <a:t>. Andrzej Wieczorek </a:t>
                      </a:r>
                      <a:endParaRPr lang="pl-PL" sz="1100" dirty="0">
                        <a:effectLst/>
                      </a:endParaRPr>
                    </a:p>
                    <a:p>
                      <a:r>
                        <a:rPr lang="pl-PL" sz="1000" i="1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Katedra Diagnostyki i Remontów Maszyn</a:t>
                      </a:r>
                      <a:r>
                        <a:rPr lang="pl-PL" sz="900" i="1" dirty="0">
                          <a:effectLst/>
                          <a:latin typeface="inherit"/>
                        </a:rPr>
                        <a:t> </a:t>
                      </a:r>
                      <a:endParaRPr lang="pl-PL" sz="1100" dirty="0">
                        <a:effectLst/>
                      </a:endParaRPr>
                    </a:p>
                    <a:p>
                      <a:r>
                        <a:rPr lang="pl-PL" sz="900" dirty="0">
                          <a:effectLst/>
                          <a:latin typeface="inherit"/>
                        </a:rPr>
                        <a:t>E: a.wieczorek@pm.szczecin.pl </a:t>
                      </a:r>
                      <a:endParaRPr lang="pl-PL" sz="110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750487"/>
                  </a:ext>
                </a:extLst>
              </a:tr>
              <a:tr h="500881">
                <a:tc>
                  <a:txBody>
                    <a:bodyPr/>
                    <a:lstStyle/>
                    <a:p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ul. Willowa 2 </a:t>
                      </a: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71-650 Szczecin</a:t>
                      </a:r>
                      <a:r>
                        <a:rPr lang="pl-PL" sz="900" b="1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 </a:t>
                      </a:r>
                      <a:r>
                        <a:rPr lang="pl-PL" sz="900" b="1" dirty="0">
                          <a:effectLst/>
                          <a:latin typeface="inherit"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r>
                        <a:rPr lang="pl-PL" sz="900" b="0" dirty="0">
                          <a:effectLst/>
                          <a:latin typeface="Calibri" panose="020F0502020204030204" pitchFamily="34" charset="0"/>
                        </a:rPr>
                        <a:t>Pok. 408B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439837"/>
                  </a:ext>
                </a:extLst>
              </a:tr>
            </a:tbl>
          </a:graphicData>
        </a:graphic>
      </p:graphicFrame>
      <p:pic>
        <p:nvPicPr>
          <p:cNvPr id="9" name="Obraz 8">
            <a:extLst>
              <a:ext uri="{FF2B5EF4-FFF2-40B4-BE49-F238E27FC236}">
                <a16:creationId xmlns:a16="http://schemas.microsoft.com/office/drawing/2014/main" id="{08105F31-6AC3-3B57-5A5F-5335B19560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4321" y="1"/>
            <a:ext cx="2563694" cy="3882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2EBB88B-D9E7-C501-8DF8-C11E575ED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4361" y="8768"/>
            <a:ext cx="8039960" cy="945389"/>
          </a:xfrm>
        </p:spPr>
        <p:txBody>
          <a:bodyPr>
            <a:normAutofit/>
          </a:bodyPr>
          <a:lstStyle/>
          <a:p>
            <a:r>
              <a:rPr lang="pl-PL" sz="4800" b="1" dirty="0">
                <a:latin typeface="Bradley Hand ITC" panose="03070402050302030203" pitchFamily="66" charset="0"/>
              </a:rPr>
              <a:t>MEWy’2023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5DE46237-A1EE-9A88-A529-F8B7A5DA2ED9}"/>
              </a:ext>
            </a:extLst>
          </p:cNvPr>
          <p:cNvSpPr txBox="1"/>
          <p:nvPr/>
        </p:nvSpPr>
        <p:spPr>
          <a:xfrm>
            <a:off x="1604361" y="889561"/>
            <a:ext cx="8120322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b="1" dirty="0">
                <a:latin typeface="Bradley Hand ITC" panose="03070402050302030203" pitchFamily="66" charset="0"/>
              </a:rPr>
              <a:t>     Jaki jest cel konkursu?</a:t>
            </a:r>
          </a:p>
          <a:p>
            <a:endParaRPr lang="pl-PL" sz="3200" b="1" dirty="0">
              <a:latin typeface="Bradley Hand ITC" panose="03070402050302030203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Celem jest popularyzacja tematyki pozyskiwania energii ze źródeł odnawialnych oraz pobudzenie wyobraźni uczestników i odbiorców Konkursu,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Każdy pomysł jest istotny, każdego jesteśmy ciekawi. </a:t>
            </a: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/>
              <a:t>MEWy</a:t>
            </a:r>
            <a:r>
              <a:rPr lang="pl-PL" dirty="0"/>
              <a:t> to autorski projekt Politechniki Morskiej w Szczecinie i Urzędu Marszałkowskiego Województwa Zachodniopomorskiego. Aspekt wizjonerski Konkursu stał się jego znakiem rozpoznawczym, a kreatywność, wszechstronna wiedza i aktywność uczestników są wizytówką projektu.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To konkurs o zasięgu międzynarodowym, czekamy na prezentację nawet najbardziej futurystycznych rozwiązań usprawniających i zwiększających efektywność w pozyskiwaniu energii z morskich farm wiatrowych i innych odnawialnych źródeł.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00D92ED3-D0B2-8B24-5152-576E79680B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27" y="5785768"/>
            <a:ext cx="2600325" cy="106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78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8EEE3061-EE22-1D3A-394A-57055919C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brightnessContrast bright="4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ltGray">
          <a:xfrm>
            <a:off x="9724682" y="0"/>
            <a:ext cx="248333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dtytuł 2">
            <a:extLst>
              <a:ext uri="{FF2B5EF4-FFF2-40B4-BE49-F238E27FC236}">
                <a16:creationId xmlns:a16="http://schemas.microsoft.com/office/drawing/2014/main" id="{E96FD29C-839F-D533-9097-BF505BC3A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7603984" cy="1655762"/>
          </a:xfrm>
        </p:spPr>
        <p:txBody>
          <a:bodyPr>
            <a:normAutofit/>
          </a:bodyPr>
          <a:lstStyle/>
          <a:p>
            <a:endParaRPr lang="pl-PL" dirty="0"/>
          </a:p>
          <a:p>
            <a:pPr algn="r"/>
            <a:endParaRPr lang="pl-PL" dirty="0"/>
          </a:p>
          <a:p>
            <a:pPr algn="r"/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56BCD64-2584-17E7-5B5C-436FEC196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7" y="0"/>
            <a:ext cx="1491773" cy="165576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effectLst>
            <a:outerShdw blurRad="50800" dist="50800" dir="5400000" algn="ctr" rotWithShape="0">
              <a:srgbClr val="000000">
                <a:alpha val="87000"/>
              </a:srgbClr>
            </a:outerShdw>
          </a:effectLst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FC5AC294-DA2A-E7E8-AE6C-EF91EDABF52A}"/>
              </a:ext>
            </a:extLst>
          </p:cNvPr>
          <p:cNvGraphicFramePr>
            <a:graphicFrameLocks noGrp="1"/>
          </p:cNvGraphicFramePr>
          <p:nvPr/>
        </p:nvGraphicFramePr>
        <p:xfrm>
          <a:off x="9708667" y="5794536"/>
          <a:ext cx="2483333" cy="1063464"/>
        </p:xfrm>
        <a:graphic>
          <a:graphicData uri="http://schemas.openxmlformats.org/drawingml/2006/table">
            <a:tbl>
              <a:tblPr/>
              <a:tblGrid>
                <a:gridCol w="2483333">
                  <a:extLst>
                    <a:ext uri="{9D8B030D-6E8A-4147-A177-3AD203B41FA5}">
                      <a16:colId xmlns:a16="http://schemas.microsoft.com/office/drawing/2014/main" val="556015187"/>
                    </a:ext>
                  </a:extLst>
                </a:gridCol>
              </a:tblGrid>
              <a:tr h="530064">
                <a:tc>
                  <a:txBody>
                    <a:bodyPr/>
                    <a:lstStyle/>
                    <a:p>
                      <a:r>
                        <a:rPr lang="pl-PL" sz="900" b="1" dirty="0">
                          <a:effectLst/>
                          <a:latin typeface="inherit"/>
                        </a:rPr>
                        <a:t>mgr inż. st. of. mech. </a:t>
                      </a:r>
                      <a:r>
                        <a:rPr lang="pl-PL" sz="900" b="1" dirty="0" err="1">
                          <a:effectLst/>
                          <a:latin typeface="inherit"/>
                        </a:rPr>
                        <a:t>okr</a:t>
                      </a:r>
                      <a:r>
                        <a:rPr lang="pl-PL" sz="900" b="1" dirty="0">
                          <a:effectLst/>
                          <a:latin typeface="inherit"/>
                        </a:rPr>
                        <a:t>. Andrzej Wieczorek </a:t>
                      </a:r>
                      <a:endParaRPr lang="pl-PL" sz="1100" dirty="0">
                        <a:effectLst/>
                      </a:endParaRPr>
                    </a:p>
                    <a:p>
                      <a:r>
                        <a:rPr lang="pl-PL" sz="1000" i="1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Katedra Diagnostyki i Remontów Maszyn</a:t>
                      </a:r>
                      <a:r>
                        <a:rPr lang="pl-PL" sz="900" i="1" dirty="0">
                          <a:effectLst/>
                          <a:latin typeface="inherit"/>
                        </a:rPr>
                        <a:t> </a:t>
                      </a:r>
                      <a:endParaRPr lang="pl-PL" sz="1100" dirty="0">
                        <a:effectLst/>
                      </a:endParaRPr>
                    </a:p>
                    <a:p>
                      <a:r>
                        <a:rPr lang="pl-PL" sz="900" dirty="0">
                          <a:effectLst/>
                          <a:latin typeface="inherit"/>
                        </a:rPr>
                        <a:t>E: a.wieczorek@pm.szczecin.pl </a:t>
                      </a:r>
                      <a:endParaRPr lang="pl-PL" sz="110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750487"/>
                  </a:ext>
                </a:extLst>
              </a:tr>
              <a:tr h="500881">
                <a:tc>
                  <a:txBody>
                    <a:bodyPr/>
                    <a:lstStyle/>
                    <a:p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ul. Willowa 2 </a:t>
                      </a: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71-650 Szczecin</a:t>
                      </a:r>
                      <a:r>
                        <a:rPr lang="pl-PL" sz="900" b="1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 </a:t>
                      </a:r>
                      <a:r>
                        <a:rPr lang="pl-PL" sz="900" b="1" dirty="0">
                          <a:effectLst/>
                          <a:latin typeface="inherit"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r>
                        <a:rPr lang="pl-PL" sz="900" b="0" dirty="0">
                          <a:effectLst/>
                          <a:latin typeface="Calibri" panose="020F0502020204030204" pitchFamily="34" charset="0"/>
                        </a:rPr>
                        <a:t>Pok. 408B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439837"/>
                  </a:ext>
                </a:extLst>
              </a:tr>
            </a:tbl>
          </a:graphicData>
        </a:graphic>
      </p:graphicFrame>
      <p:pic>
        <p:nvPicPr>
          <p:cNvPr id="9" name="Obraz 8">
            <a:extLst>
              <a:ext uri="{FF2B5EF4-FFF2-40B4-BE49-F238E27FC236}">
                <a16:creationId xmlns:a16="http://schemas.microsoft.com/office/drawing/2014/main" id="{08105F31-6AC3-3B57-5A5F-5335B19560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4321" y="1"/>
            <a:ext cx="2563694" cy="3882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2EBB88B-D9E7-C501-8DF8-C11E575ED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4361" y="8768"/>
            <a:ext cx="8039960" cy="945389"/>
          </a:xfrm>
        </p:spPr>
        <p:txBody>
          <a:bodyPr>
            <a:normAutofit/>
          </a:bodyPr>
          <a:lstStyle/>
          <a:p>
            <a:r>
              <a:rPr lang="pl-PL" sz="4800" b="1" dirty="0">
                <a:latin typeface="Bradley Hand ITC" panose="03070402050302030203" pitchFamily="66" charset="0"/>
              </a:rPr>
              <a:t>MEWy’2023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5DE46237-A1EE-9A88-A529-F8B7A5DA2ED9}"/>
              </a:ext>
            </a:extLst>
          </p:cNvPr>
          <p:cNvSpPr txBox="1"/>
          <p:nvPr/>
        </p:nvSpPr>
        <p:spPr>
          <a:xfrm>
            <a:off x="1677972" y="1061591"/>
            <a:ext cx="7966350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b="1" dirty="0">
                <a:latin typeface="Bradley Hand ITC" panose="03070402050302030203" pitchFamily="66" charset="0"/>
              </a:rPr>
              <a:t>    Jakie mamy etapy konkursu?</a:t>
            </a:r>
          </a:p>
          <a:p>
            <a:endParaRPr lang="pl-PL" sz="3200" b="1" dirty="0">
              <a:latin typeface="Bradley Hand ITC" panose="03070402050302030203" pitchFamily="66" charset="0"/>
            </a:endParaRPr>
          </a:p>
          <a:p>
            <a:r>
              <a:rPr lang="pl-PL" b="1" i="1" dirty="0">
                <a:latin typeface="Calibri" panose="020F0502020204030204" pitchFamily="34" charset="0"/>
                <a:cs typeface="Calibri" panose="020F0502020204030204" pitchFamily="34" charset="0"/>
              </a:rPr>
              <a:t>Etap I </a:t>
            </a:r>
            <a:b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pl-PL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Opracowanie prezentacji, opisujących/ omawiających główny temat jakim jest: „Rozwój morskiej energetyki wiatrowej oraz kierunków rozwoju pozyskiwania energii z odnawialnych źródeł”. </a:t>
            </a:r>
            <a:br>
              <a:rPr lang="pl-PL" dirty="0"/>
            </a:br>
            <a:b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b="1" i="1" dirty="0">
                <a:latin typeface="Calibri" panose="020F0502020204030204" pitchFamily="34" charset="0"/>
                <a:cs typeface="Calibri" panose="020F0502020204030204" pitchFamily="34" charset="0"/>
              </a:rPr>
              <a:t>Etap II </a:t>
            </a:r>
            <a:b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kwalifikacja prac i zaproszenie na rozmowy z Komisją MEW  </a:t>
            </a:r>
            <a:b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Final</a:t>
            </a:r>
            <a:endParaRPr lang="pl-PL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3200" b="1" dirty="0">
              <a:latin typeface="Bradley Hand ITC" panose="03070402050302030203" pitchFamily="66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931B547-C776-D02A-B0C7-48BA9BA495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27" y="5484240"/>
            <a:ext cx="26003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55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8EEE3061-EE22-1D3A-394A-57055919C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brightnessContrast bright="4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ltGray">
          <a:xfrm>
            <a:off x="9724682" y="0"/>
            <a:ext cx="248333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dtytuł 2">
            <a:extLst>
              <a:ext uri="{FF2B5EF4-FFF2-40B4-BE49-F238E27FC236}">
                <a16:creationId xmlns:a16="http://schemas.microsoft.com/office/drawing/2014/main" id="{E96FD29C-839F-D533-9097-BF505BC3A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7603984" cy="1655762"/>
          </a:xfrm>
        </p:spPr>
        <p:txBody>
          <a:bodyPr>
            <a:normAutofit/>
          </a:bodyPr>
          <a:lstStyle/>
          <a:p>
            <a:endParaRPr lang="pl-PL" dirty="0"/>
          </a:p>
          <a:p>
            <a:pPr algn="r"/>
            <a:endParaRPr lang="pl-PL" dirty="0"/>
          </a:p>
          <a:p>
            <a:pPr algn="r"/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56BCD64-2584-17E7-5B5C-436FEC196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7" y="0"/>
            <a:ext cx="1491773" cy="165576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effectLst>
            <a:outerShdw blurRad="50800" dist="50800" dir="5400000" algn="ctr" rotWithShape="0">
              <a:srgbClr val="000000">
                <a:alpha val="87000"/>
              </a:srgbClr>
            </a:outerShdw>
          </a:effectLst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FC5AC294-DA2A-E7E8-AE6C-EF91EDABF52A}"/>
              </a:ext>
            </a:extLst>
          </p:cNvPr>
          <p:cNvGraphicFramePr>
            <a:graphicFrameLocks noGrp="1"/>
          </p:cNvGraphicFramePr>
          <p:nvPr/>
        </p:nvGraphicFramePr>
        <p:xfrm>
          <a:off x="9708667" y="5794536"/>
          <a:ext cx="2483333" cy="1063464"/>
        </p:xfrm>
        <a:graphic>
          <a:graphicData uri="http://schemas.openxmlformats.org/drawingml/2006/table">
            <a:tbl>
              <a:tblPr/>
              <a:tblGrid>
                <a:gridCol w="2483333">
                  <a:extLst>
                    <a:ext uri="{9D8B030D-6E8A-4147-A177-3AD203B41FA5}">
                      <a16:colId xmlns:a16="http://schemas.microsoft.com/office/drawing/2014/main" val="556015187"/>
                    </a:ext>
                  </a:extLst>
                </a:gridCol>
              </a:tblGrid>
              <a:tr h="530064">
                <a:tc>
                  <a:txBody>
                    <a:bodyPr/>
                    <a:lstStyle/>
                    <a:p>
                      <a:r>
                        <a:rPr lang="pl-PL" sz="900" b="1" dirty="0">
                          <a:effectLst/>
                          <a:latin typeface="inherit"/>
                        </a:rPr>
                        <a:t>mgr inż. st. of. mech. </a:t>
                      </a:r>
                      <a:r>
                        <a:rPr lang="pl-PL" sz="900" b="1" dirty="0" err="1">
                          <a:effectLst/>
                          <a:latin typeface="inherit"/>
                        </a:rPr>
                        <a:t>okr</a:t>
                      </a:r>
                      <a:r>
                        <a:rPr lang="pl-PL" sz="900" b="1" dirty="0">
                          <a:effectLst/>
                          <a:latin typeface="inherit"/>
                        </a:rPr>
                        <a:t>. Andrzej Wieczorek </a:t>
                      </a:r>
                      <a:endParaRPr lang="pl-PL" sz="1100" dirty="0">
                        <a:effectLst/>
                      </a:endParaRPr>
                    </a:p>
                    <a:p>
                      <a:r>
                        <a:rPr lang="pl-PL" sz="1000" i="1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Katedra Diagnostyki i Remontów Maszyn</a:t>
                      </a:r>
                      <a:r>
                        <a:rPr lang="pl-PL" sz="900" i="1" dirty="0">
                          <a:effectLst/>
                          <a:latin typeface="inherit"/>
                        </a:rPr>
                        <a:t> </a:t>
                      </a:r>
                      <a:endParaRPr lang="pl-PL" sz="1100" dirty="0">
                        <a:effectLst/>
                      </a:endParaRPr>
                    </a:p>
                    <a:p>
                      <a:r>
                        <a:rPr lang="pl-PL" sz="900" dirty="0">
                          <a:effectLst/>
                          <a:latin typeface="inherit"/>
                        </a:rPr>
                        <a:t>E: a.wieczorek@pm.szczecin.pl </a:t>
                      </a:r>
                      <a:endParaRPr lang="pl-PL" sz="110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750487"/>
                  </a:ext>
                </a:extLst>
              </a:tr>
              <a:tr h="500881">
                <a:tc>
                  <a:txBody>
                    <a:bodyPr/>
                    <a:lstStyle/>
                    <a:p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ul. Willowa 2 </a:t>
                      </a: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71-650 Szczecin</a:t>
                      </a:r>
                      <a:r>
                        <a:rPr lang="pl-PL" sz="900" b="1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 </a:t>
                      </a:r>
                      <a:r>
                        <a:rPr lang="pl-PL" sz="900" b="1" dirty="0">
                          <a:effectLst/>
                          <a:latin typeface="inherit"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r>
                        <a:rPr lang="pl-PL" sz="900" b="0" dirty="0">
                          <a:effectLst/>
                          <a:latin typeface="Calibri" panose="020F0502020204030204" pitchFamily="34" charset="0"/>
                        </a:rPr>
                        <a:t>Pok. 408B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439837"/>
                  </a:ext>
                </a:extLst>
              </a:tr>
            </a:tbl>
          </a:graphicData>
        </a:graphic>
      </p:graphicFrame>
      <p:pic>
        <p:nvPicPr>
          <p:cNvPr id="9" name="Obraz 8">
            <a:extLst>
              <a:ext uri="{FF2B5EF4-FFF2-40B4-BE49-F238E27FC236}">
                <a16:creationId xmlns:a16="http://schemas.microsoft.com/office/drawing/2014/main" id="{08105F31-6AC3-3B57-5A5F-5335B19560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4321" y="1"/>
            <a:ext cx="2563694" cy="3882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2EBB88B-D9E7-C501-8DF8-C11E575ED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4361" y="0"/>
            <a:ext cx="8039960" cy="5257800"/>
          </a:xfrm>
        </p:spPr>
        <p:txBody>
          <a:bodyPr>
            <a:normAutofit fontScale="90000"/>
          </a:bodyPr>
          <a:lstStyle/>
          <a:p>
            <a:pPr algn="l"/>
            <a:r>
              <a:rPr lang="pl-PL" sz="4800" b="1" dirty="0">
                <a:latin typeface="Bradley Hand ITC" panose="03070402050302030203" pitchFamily="66" charset="0"/>
              </a:rPr>
              <a:t>Komisja konkursu MEWy’2024</a:t>
            </a:r>
            <a:br>
              <a:rPr lang="pl-PL" sz="4800" b="1" dirty="0">
                <a:latin typeface="Bradley Hand ITC" panose="03070402050302030203" pitchFamily="66" charset="0"/>
              </a:rPr>
            </a:br>
            <a:br>
              <a:rPr lang="pl-PL" sz="2000" b="1" dirty="0">
                <a:latin typeface="Bradley Hand ITC" panose="03070402050302030203" pitchFamily="66" charset="0"/>
              </a:rPr>
            </a:br>
            <a:br>
              <a:rPr lang="pl-PL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l-PL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6581416-BC66-D89B-C009-4EBBA2BA78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27" y="5484240"/>
            <a:ext cx="26003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0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8EEE3061-EE22-1D3A-394A-57055919C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brightnessContrast bright="4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ltGray">
          <a:xfrm>
            <a:off x="9724682" y="0"/>
            <a:ext cx="248333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dtytuł 2">
            <a:extLst>
              <a:ext uri="{FF2B5EF4-FFF2-40B4-BE49-F238E27FC236}">
                <a16:creationId xmlns:a16="http://schemas.microsoft.com/office/drawing/2014/main" id="{E96FD29C-839F-D533-9097-BF505BC3A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7603984" cy="1655762"/>
          </a:xfrm>
        </p:spPr>
        <p:txBody>
          <a:bodyPr>
            <a:normAutofit/>
          </a:bodyPr>
          <a:lstStyle/>
          <a:p>
            <a:endParaRPr lang="pl-PL" dirty="0"/>
          </a:p>
          <a:p>
            <a:pPr algn="r"/>
            <a:endParaRPr lang="pl-PL" dirty="0"/>
          </a:p>
          <a:p>
            <a:pPr algn="r"/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56BCD64-2584-17E7-5B5C-436FEC196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7" y="0"/>
            <a:ext cx="1491773" cy="165576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effectLst>
            <a:outerShdw blurRad="50800" dist="50800" dir="5400000" algn="ctr" rotWithShape="0">
              <a:srgbClr val="000000">
                <a:alpha val="87000"/>
              </a:srgbClr>
            </a:outerShdw>
          </a:effectLst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FC5AC294-DA2A-E7E8-AE6C-EF91EDABF52A}"/>
              </a:ext>
            </a:extLst>
          </p:cNvPr>
          <p:cNvGraphicFramePr>
            <a:graphicFrameLocks noGrp="1"/>
          </p:cNvGraphicFramePr>
          <p:nvPr/>
        </p:nvGraphicFramePr>
        <p:xfrm>
          <a:off x="9708667" y="5794536"/>
          <a:ext cx="2483333" cy="1063464"/>
        </p:xfrm>
        <a:graphic>
          <a:graphicData uri="http://schemas.openxmlformats.org/drawingml/2006/table">
            <a:tbl>
              <a:tblPr/>
              <a:tblGrid>
                <a:gridCol w="2483333">
                  <a:extLst>
                    <a:ext uri="{9D8B030D-6E8A-4147-A177-3AD203B41FA5}">
                      <a16:colId xmlns:a16="http://schemas.microsoft.com/office/drawing/2014/main" val="556015187"/>
                    </a:ext>
                  </a:extLst>
                </a:gridCol>
              </a:tblGrid>
              <a:tr h="530064">
                <a:tc>
                  <a:txBody>
                    <a:bodyPr/>
                    <a:lstStyle/>
                    <a:p>
                      <a:r>
                        <a:rPr lang="pl-PL" sz="900" b="1" dirty="0">
                          <a:effectLst/>
                          <a:latin typeface="inherit"/>
                        </a:rPr>
                        <a:t>mgr inż. st. of. mech. </a:t>
                      </a:r>
                      <a:r>
                        <a:rPr lang="pl-PL" sz="900" b="1" dirty="0" err="1">
                          <a:effectLst/>
                          <a:latin typeface="inherit"/>
                        </a:rPr>
                        <a:t>okr</a:t>
                      </a:r>
                      <a:r>
                        <a:rPr lang="pl-PL" sz="900" b="1" dirty="0">
                          <a:effectLst/>
                          <a:latin typeface="inherit"/>
                        </a:rPr>
                        <a:t>. Andrzej Wieczorek </a:t>
                      </a:r>
                      <a:endParaRPr lang="pl-PL" sz="1100" dirty="0">
                        <a:effectLst/>
                      </a:endParaRPr>
                    </a:p>
                    <a:p>
                      <a:r>
                        <a:rPr lang="pl-PL" sz="1000" i="1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Katedra Diagnostyki i Remontów Maszyn</a:t>
                      </a:r>
                      <a:r>
                        <a:rPr lang="pl-PL" sz="900" i="1" dirty="0">
                          <a:effectLst/>
                          <a:latin typeface="inherit"/>
                        </a:rPr>
                        <a:t> </a:t>
                      </a:r>
                      <a:endParaRPr lang="pl-PL" sz="1100" dirty="0">
                        <a:effectLst/>
                      </a:endParaRPr>
                    </a:p>
                    <a:p>
                      <a:r>
                        <a:rPr lang="pl-PL" sz="900" dirty="0">
                          <a:effectLst/>
                          <a:latin typeface="inherit"/>
                        </a:rPr>
                        <a:t>E: a.wieczorek@pm.szczecin.pl </a:t>
                      </a:r>
                      <a:endParaRPr lang="pl-PL" sz="110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750487"/>
                  </a:ext>
                </a:extLst>
              </a:tr>
              <a:tr h="500881">
                <a:tc>
                  <a:txBody>
                    <a:bodyPr/>
                    <a:lstStyle/>
                    <a:p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ul. Willowa 2 </a:t>
                      </a: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71-650 Szczecin</a:t>
                      </a:r>
                      <a:r>
                        <a:rPr lang="pl-PL" sz="900" b="1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 </a:t>
                      </a:r>
                      <a:r>
                        <a:rPr lang="pl-PL" sz="900" b="1" dirty="0">
                          <a:effectLst/>
                          <a:latin typeface="inherit"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r>
                        <a:rPr lang="pl-PL" sz="900" b="0" dirty="0">
                          <a:effectLst/>
                          <a:latin typeface="Calibri" panose="020F0502020204030204" pitchFamily="34" charset="0"/>
                        </a:rPr>
                        <a:t>Pok. 408B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439837"/>
                  </a:ext>
                </a:extLst>
              </a:tr>
            </a:tbl>
          </a:graphicData>
        </a:graphic>
      </p:graphicFrame>
      <p:pic>
        <p:nvPicPr>
          <p:cNvPr id="9" name="Obraz 8">
            <a:extLst>
              <a:ext uri="{FF2B5EF4-FFF2-40B4-BE49-F238E27FC236}">
                <a16:creationId xmlns:a16="http://schemas.microsoft.com/office/drawing/2014/main" id="{08105F31-6AC3-3B57-5A5F-5335B19560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4321" y="1"/>
            <a:ext cx="2563694" cy="3882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2EBB88B-D9E7-C501-8DF8-C11E575ED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4361" y="0"/>
            <a:ext cx="8039960" cy="5257800"/>
          </a:xfrm>
        </p:spPr>
        <p:txBody>
          <a:bodyPr>
            <a:normAutofit fontScale="90000"/>
          </a:bodyPr>
          <a:lstStyle/>
          <a:p>
            <a:pPr algn="l"/>
            <a:r>
              <a:rPr lang="pl-PL" sz="4800" b="1" dirty="0">
                <a:latin typeface="Bradley Hand ITC" panose="03070402050302030203" pitchFamily="66" charset="0"/>
              </a:rPr>
              <a:t>Komisja konkursu MEWy’2024</a:t>
            </a:r>
            <a:br>
              <a:rPr lang="pl-PL" sz="4800" b="1" dirty="0">
                <a:latin typeface="Bradley Hand ITC" panose="03070402050302030203" pitchFamily="66" charset="0"/>
              </a:rPr>
            </a:br>
            <a:br>
              <a:rPr lang="pl-PL" sz="2000" b="1" dirty="0">
                <a:latin typeface="Bradley Hand ITC" panose="03070402050302030203" pitchFamily="66" charset="0"/>
              </a:rPr>
            </a:br>
            <a:br>
              <a:rPr lang="pl-PL" sz="2000" b="1" dirty="0">
                <a:latin typeface="Bradley Hand ITC" panose="03070402050302030203" pitchFamily="66" charset="0"/>
              </a:rPr>
            </a:br>
            <a:r>
              <a:rPr lang="pl-PL" sz="2000" i="1" dirty="0">
                <a:latin typeface="Calibri" panose="020F0502020204030204" pitchFamily="34" charset="0"/>
                <a:cs typeface="Calibri" panose="020F0502020204030204" pitchFamily="34" charset="0"/>
              </a:rPr>
              <a:t>1) Jan </a:t>
            </a:r>
            <a:r>
              <a:rPr lang="pl-PL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Drzewieniecki</a:t>
            </a:r>
            <a:r>
              <a:rPr lang="pl-PL" sz="2000" i="1" dirty="0">
                <a:latin typeface="Calibri" panose="020F0502020204030204" pitchFamily="34" charset="0"/>
                <a:cs typeface="Calibri" panose="020F0502020204030204" pitchFamily="34" charset="0"/>
              </a:rPr>
              <a:t> – Politechnika Morska w Szczecinie – Dziekan ds. Kształcenia Wydziału Mechanicznego, Przewodniczący Komisji</a:t>
            </a:r>
            <a:br>
              <a:rPr lang="pl-PL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i="1" dirty="0">
                <a:latin typeface="Calibri" panose="020F0502020204030204" pitchFamily="34" charset="0"/>
                <a:cs typeface="Calibri" panose="020F0502020204030204" pitchFamily="34" charset="0"/>
              </a:rPr>
              <a:t>2) Mariusz Sikora – Urząd Marszałkowski Województwa Zachodniopomorskiego - Dyrektor Wydziału Bezpieczeństwa i Ochrony Informacji Niejawnych</a:t>
            </a:r>
            <a:br>
              <a:rPr lang="pl-PL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i="1" dirty="0">
                <a:latin typeface="Calibri" panose="020F0502020204030204" pitchFamily="34" charset="0"/>
                <a:cs typeface="Calibri" panose="020F0502020204030204" pitchFamily="34" charset="0"/>
              </a:rPr>
              <a:t>3) Maciej Jaskulski - RWE </a:t>
            </a:r>
            <a:r>
              <a:rPr lang="pl-PL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Offshore</a:t>
            </a:r>
            <a:r>
              <a:rPr lang="pl-PL" sz="2000" i="1" dirty="0">
                <a:latin typeface="Calibri" panose="020F0502020204030204" pitchFamily="34" charset="0"/>
                <a:cs typeface="Calibri" panose="020F0502020204030204" pitchFamily="34" charset="0"/>
              </a:rPr>
              <a:t> Wind Poland - </a:t>
            </a:r>
            <a:r>
              <a:rPr lang="pl-PL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Offshore</a:t>
            </a:r>
            <a:r>
              <a:rPr lang="pl-PL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Consenting</a:t>
            </a:r>
            <a:r>
              <a:rPr lang="pl-PL" sz="2000" i="1" dirty="0">
                <a:latin typeface="Calibri" panose="020F0502020204030204" pitchFamily="34" charset="0"/>
                <a:cs typeface="Calibri" panose="020F0502020204030204" pitchFamily="34" charset="0"/>
              </a:rPr>
              <a:t> Manager</a:t>
            </a:r>
            <a:br>
              <a:rPr lang="pl-PL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i="1" dirty="0">
                <a:latin typeface="Calibri" panose="020F0502020204030204" pitchFamily="34" charset="0"/>
                <a:cs typeface="Calibri" panose="020F0502020204030204" pitchFamily="34" charset="0"/>
              </a:rPr>
              <a:t>4) Maciej </a:t>
            </a:r>
            <a:r>
              <a:rPr lang="pl-PL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Żóraw</a:t>
            </a:r>
            <a:r>
              <a:rPr lang="pl-PL" sz="2000" i="1" dirty="0">
                <a:latin typeface="Calibri" panose="020F0502020204030204" pitchFamily="34" charset="0"/>
                <a:cs typeface="Calibri" panose="020F0502020204030204" pitchFamily="34" charset="0"/>
              </a:rPr>
              <a:t> – Orlen Neptun II Sp. z o.o. – Kierownik Projektu II </a:t>
            </a:r>
            <a:br>
              <a:rPr lang="pl-PL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i="1" dirty="0">
                <a:latin typeface="Calibri" panose="020F0502020204030204" pitchFamily="34" charset="0"/>
                <a:cs typeface="Calibri" panose="020F0502020204030204" pitchFamily="34" charset="0"/>
              </a:rPr>
              <a:t>5) Aleksandra Jampolska – Ocean </a:t>
            </a:r>
            <a:r>
              <a:rPr lang="pl-PL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Winds</a:t>
            </a:r>
            <a:r>
              <a:rPr lang="pl-PL" sz="2000" i="1" dirty="0">
                <a:latin typeface="Calibri" panose="020F0502020204030204" pitchFamily="34" charset="0"/>
                <a:cs typeface="Calibri" panose="020F0502020204030204" pitchFamily="34" charset="0"/>
              </a:rPr>
              <a:t> OW Polska Sp. z o.o. - </a:t>
            </a:r>
            <a:r>
              <a:rPr lang="pl-PL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Stakeholders</a:t>
            </a:r>
            <a:r>
              <a:rPr lang="pl-PL" sz="2000" i="1" dirty="0">
                <a:latin typeface="Calibri" panose="020F0502020204030204" pitchFamily="34" charset="0"/>
                <a:cs typeface="Calibri" panose="020F0502020204030204" pitchFamily="34" charset="0"/>
              </a:rPr>
              <a:t> Manager</a:t>
            </a:r>
            <a:br>
              <a:rPr lang="pl-PL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i="1" dirty="0">
                <a:latin typeface="Calibri" panose="020F0502020204030204" pitchFamily="34" charset="0"/>
                <a:cs typeface="Calibri" panose="020F0502020204030204" pitchFamily="34" charset="0"/>
              </a:rPr>
              <a:t>6) Magdalena </a:t>
            </a:r>
            <a:r>
              <a:rPr lang="pl-PL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Klera</a:t>
            </a:r>
            <a:r>
              <a:rPr lang="pl-PL" sz="2000" i="1" dirty="0">
                <a:latin typeface="Calibri" panose="020F0502020204030204" pitchFamily="34" charset="0"/>
                <a:cs typeface="Calibri" panose="020F0502020204030204" pitchFamily="34" charset="0"/>
              </a:rPr>
              <a:t>-Nowopolska –  Koordynatorka projektów - </a:t>
            </a:r>
            <a:r>
              <a:rPr lang="pl-PL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Sevivon</a:t>
            </a:r>
            <a:r>
              <a:rPr lang="pl-PL" sz="2000" i="1" dirty="0">
                <a:latin typeface="Calibri" panose="020F0502020204030204" pitchFamily="34" charset="0"/>
                <a:cs typeface="Calibri" panose="020F0502020204030204" pitchFamily="34" charset="0"/>
              </a:rPr>
              <a:t> Sp. z o.o. </a:t>
            </a:r>
            <a:br>
              <a:rPr lang="pl-PL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i="1" dirty="0">
                <a:latin typeface="Calibri" panose="020F0502020204030204" pitchFamily="34" charset="0"/>
                <a:cs typeface="Calibri" panose="020F0502020204030204" pitchFamily="34" charset="0"/>
              </a:rPr>
              <a:t>7) Artur </a:t>
            </a:r>
            <a:r>
              <a:rPr lang="pl-PL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Bejger</a:t>
            </a:r>
            <a:r>
              <a:rPr lang="pl-PL" sz="2000" i="1" dirty="0">
                <a:latin typeface="Calibri" panose="020F0502020204030204" pitchFamily="34" charset="0"/>
                <a:cs typeface="Calibri" panose="020F0502020204030204" pitchFamily="34" charset="0"/>
              </a:rPr>
              <a:t> - Politechnika Morska w Szczecinie – Prorektor ds. Nauki</a:t>
            </a:r>
            <a:br>
              <a:rPr lang="pl-PL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i="1" dirty="0">
                <a:latin typeface="Calibri" panose="020F0502020204030204" pitchFamily="34" charset="0"/>
                <a:cs typeface="Calibri" panose="020F0502020204030204" pitchFamily="34" charset="0"/>
              </a:rPr>
              <a:t>8) Katarzyna Bryll - Politechnika Morska w Szczecinie - adiunkt</a:t>
            </a:r>
            <a:br>
              <a:rPr lang="pl-PL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i="1" dirty="0">
                <a:latin typeface="Calibri" panose="020F0502020204030204" pitchFamily="34" charset="0"/>
                <a:cs typeface="Calibri" panose="020F0502020204030204" pitchFamily="34" charset="0"/>
              </a:rPr>
              <a:t>9) Andrzej Wieczorek  – Politechnika Morska w Szczecinie – asystent WM </a:t>
            </a:r>
            <a:r>
              <a:rPr lang="pl-PL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KDiRM</a:t>
            </a:r>
            <a:r>
              <a:rPr lang="pl-PL" sz="2000" i="1" dirty="0">
                <a:latin typeface="Calibri" panose="020F0502020204030204" pitchFamily="34" charset="0"/>
                <a:cs typeface="Calibri" panose="020F0502020204030204" pitchFamily="34" charset="0"/>
              </a:rPr>
              <a:t>, starszy oficer mechanik wachtowy– sekretarz Komisji Konkursowej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6581416-BC66-D89B-C009-4EBBA2BA78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27" y="5484240"/>
            <a:ext cx="26003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741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8EEE3061-EE22-1D3A-394A-57055919C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brightnessContrast bright="4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ltGray">
          <a:xfrm>
            <a:off x="9724682" y="0"/>
            <a:ext cx="248333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dtytuł 2">
            <a:extLst>
              <a:ext uri="{FF2B5EF4-FFF2-40B4-BE49-F238E27FC236}">
                <a16:creationId xmlns:a16="http://schemas.microsoft.com/office/drawing/2014/main" id="{E96FD29C-839F-D533-9097-BF505BC3A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10748"/>
            <a:ext cx="8120320" cy="4121426"/>
          </a:xfrm>
        </p:spPr>
        <p:txBody>
          <a:bodyPr>
            <a:normAutofit/>
          </a:bodyPr>
          <a:lstStyle/>
          <a:p>
            <a:endParaRPr lang="pl-PL" dirty="0"/>
          </a:p>
          <a:p>
            <a:pPr algn="r"/>
            <a:endParaRPr lang="pl-PL" dirty="0"/>
          </a:p>
          <a:p>
            <a:pPr algn="r"/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56BCD64-2584-17E7-5B5C-436FEC196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7" y="0"/>
            <a:ext cx="1491773" cy="165576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effectLst>
            <a:outerShdw blurRad="50800" dist="50800" dir="5400000" algn="ctr" rotWithShape="0">
              <a:srgbClr val="000000">
                <a:alpha val="87000"/>
              </a:srgbClr>
            </a:outerShdw>
          </a:effectLst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FC5AC294-DA2A-E7E8-AE6C-EF91EDABF52A}"/>
              </a:ext>
            </a:extLst>
          </p:cNvPr>
          <p:cNvGraphicFramePr>
            <a:graphicFrameLocks noGrp="1"/>
          </p:cNvGraphicFramePr>
          <p:nvPr/>
        </p:nvGraphicFramePr>
        <p:xfrm>
          <a:off x="9708667" y="5794536"/>
          <a:ext cx="2483333" cy="1063464"/>
        </p:xfrm>
        <a:graphic>
          <a:graphicData uri="http://schemas.openxmlformats.org/drawingml/2006/table">
            <a:tbl>
              <a:tblPr/>
              <a:tblGrid>
                <a:gridCol w="2483333">
                  <a:extLst>
                    <a:ext uri="{9D8B030D-6E8A-4147-A177-3AD203B41FA5}">
                      <a16:colId xmlns:a16="http://schemas.microsoft.com/office/drawing/2014/main" val="556015187"/>
                    </a:ext>
                  </a:extLst>
                </a:gridCol>
              </a:tblGrid>
              <a:tr h="530064">
                <a:tc>
                  <a:txBody>
                    <a:bodyPr/>
                    <a:lstStyle/>
                    <a:p>
                      <a:r>
                        <a:rPr lang="pl-PL" sz="900" b="1" dirty="0">
                          <a:effectLst/>
                          <a:latin typeface="inherit"/>
                        </a:rPr>
                        <a:t>mgr inż. st. of. mech. </a:t>
                      </a:r>
                      <a:r>
                        <a:rPr lang="pl-PL" sz="900" b="1" dirty="0" err="1">
                          <a:effectLst/>
                          <a:latin typeface="inherit"/>
                        </a:rPr>
                        <a:t>okr</a:t>
                      </a:r>
                      <a:r>
                        <a:rPr lang="pl-PL" sz="900" b="1" dirty="0">
                          <a:effectLst/>
                          <a:latin typeface="inherit"/>
                        </a:rPr>
                        <a:t>. Andrzej Wieczorek </a:t>
                      </a:r>
                      <a:endParaRPr lang="pl-PL" sz="1100" dirty="0">
                        <a:effectLst/>
                      </a:endParaRPr>
                    </a:p>
                    <a:p>
                      <a:r>
                        <a:rPr lang="pl-PL" sz="1000" i="1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Katedra Diagnostyki i Remontów Maszyn</a:t>
                      </a:r>
                      <a:r>
                        <a:rPr lang="pl-PL" sz="900" i="1" dirty="0">
                          <a:effectLst/>
                          <a:latin typeface="inherit"/>
                        </a:rPr>
                        <a:t> </a:t>
                      </a:r>
                      <a:endParaRPr lang="pl-PL" sz="1100" dirty="0">
                        <a:effectLst/>
                      </a:endParaRPr>
                    </a:p>
                    <a:p>
                      <a:r>
                        <a:rPr lang="pl-PL" sz="900" dirty="0">
                          <a:effectLst/>
                          <a:latin typeface="inherit"/>
                        </a:rPr>
                        <a:t>E: a.wieczorek@pm.szczecin.pl </a:t>
                      </a:r>
                      <a:endParaRPr lang="pl-PL" sz="110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750487"/>
                  </a:ext>
                </a:extLst>
              </a:tr>
              <a:tr h="500881">
                <a:tc>
                  <a:txBody>
                    <a:bodyPr/>
                    <a:lstStyle/>
                    <a:p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ul. Willowa 2 </a:t>
                      </a: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71-650 Szczecin</a:t>
                      </a:r>
                      <a:r>
                        <a:rPr lang="pl-PL" sz="900" b="1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 </a:t>
                      </a:r>
                      <a:r>
                        <a:rPr lang="pl-PL" sz="900" b="1" dirty="0">
                          <a:effectLst/>
                          <a:latin typeface="inherit"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r>
                        <a:rPr lang="pl-PL" sz="900" b="0" dirty="0">
                          <a:effectLst/>
                          <a:latin typeface="Calibri" panose="020F0502020204030204" pitchFamily="34" charset="0"/>
                        </a:rPr>
                        <a:t>Pok. 408B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439837"/>
                  </a:ext>
                </a:extLst>
              </a:tr>
            </a:tbl>
          </a:graphicData>
        </a:graphic>
      </p:graphicFrame>
      <p:pic>
        <p:nvPicPr>
          <p:cNvPr id="9" name="Obraz 8">
            <a:extLst>
              <a:ext uri="{FF2B5EF4-FFF2-40B4-BE49-F238E27FC236}">
                <a16:creationId xmlns:a16="http://schemas.microsoft.com/office/drawing/2014/main" id="{08105F31-6AC3-3B57-5A5F-5335B19560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4321" y="1"/>
            <a:ext cx="2563694" cy="3882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2EBB88B-D9E7-C501-8DF8-C11E575ED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4361" y="8768"/>
            <a:ext cx="8039960" cy="945389"/>
          </a:xfrm>
        </p:spPr>
        <p:txBody>
          <a:bodyPr>
            <a:normAutofit fontScale="90000"/>
          </a:bodyPr>
          <a:lstStyle/>
          <a:p>
            <a:r>
              <a:rPr lang="pl-PL" sz="4800" b="1" dirty="0">
                <a:latin typeface="Bradley Hand ITC" panose="03070402050302030203" pitchFamily="66" charset="0"/>
              </a:rPr>
              <a:t>Laureaci konkursu MEWy’2024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3D329E9-AAA2-688B-9739-A61DF0A33D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27" y="5484240"/>
            <a:ext cx="26003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35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8EEE3061-EE22-1D3A-394A-57055919C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brightnessContrast bright="4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ltGray">
          <a:xfrm>
            <a:off x="9724682" y="0"/>
            <a:ext cx="248333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dtytuł 2">
            <a:extLst>
              <a:ext uri="{FF2B5EF4-FFF2-40B4-BE49-F238E27FC236}">
                <a16:creationId xmlns:a16="http://schemas.microsoft.com/office/drawing/2014/main" id="{E96FD29C-839F-D533-9097-BF505BC3A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10748"/>
            <a:ext cx="8120320" cy="4121426"/>
          </a:xfrm>
        </p:spPr>
        <p:txBody>
          <a:bodyPr>
            <a:normAutofit/>
          </a:bodyPr>
          <a:lstStyle/>
          <a:p>
            <a:endParaRPr lang="pl-PL" dirty="0"/>
          </a:p>
          <a:p>
            <a:pPr algn="r"/>
            <a:endParaRPr lang="pl-PL" dirty="0"/>
          </a:p>
          <a:p>
            <a:pPr algn="r"/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56BCD64-2584-17E7-5B5C-436FEC196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7" y="0"/>
            <a:ext cx="1491773" cy="165576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effectLst>
            <a:outerShdw blurRad="50800" dist="50800" dir="5400000" algn="ctr" rotWithShape="0">
              <a:srgbClr val="000000">
                <a:alpha val="87000"/>
              </a:srgbClr>
            </a:outerShdw>
          </a:effectLst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FC5AC294-DA2A-E7E8-AE6C-EF91EDABF52A}"/>
              </a:ext>
            </a:extLst>
          </p:cNvPr>
          <p:cNvGraphicFramePr>
            <a:graphicFrameLocks noGrp="1"/>
          </p:cNvGraphicFramePr>
          <p:nvPr/>
        </p:nvGraphicFramePr>
        <p:xfrm>
          <a:off x="9708667" y="5794536"/>
          <a:ext cx="2483333" cy="1063464"/>
        </p:xfrm>
        <a:graphic>
          <a:graphicData uri="http://schemas.openxmlformats.org/drawingml/2006/table">
            <a:tbl>
              <a:tblPr/>
              <a:tblGrid>
                <a:gridCol w="2483333">
                  <a:extLst>
                    <a:ext uri="{9D8B030D-6E8A-4147-A177-3AD203B41FA5}">
                      <a16:colId xmlns:a16="http://schemas.microsoft.com/office/drawing/2014/main" val="556015187"/>
                    </a:ext>
                  </a:extLst>
                </a:gridCol>
              </a:tblGrid>
              <a:tr h="530064">
                <a:tc>
                  <a:txBody>
                    <a:bodyPr/>
                    <a:lstStyle/>
                    <a:p>
                      <a:r>
                        <a:rPr lang="pl-PL" sz="900" b="1" dirty="0">
                          <a:effectLst/>
                          <a:latin typeface="inherit"/>
                        </a:rPr>
                        <a:t>mgr inż. st. of. mech. </a:t>
                      </a:r>
                      <a:r>
                        <a:rPr lang="pl-PL" sz="900" b="1" dirty="0" err="1">
                          <a:effectLst/>
                          <a:latin typeface="inherit"/>
                        </a:rPr>
                        <a:t>okr</a:t>
                      </a:r>
                      <a:r>
                        <a:rPr lang="pl-PL" sz="900" b="1" dirty="0">
                          <a:effectLst/>
                          <a:latin typeface="inherit"/>
                        </a:rPr>
                        <a:t>. Andrzej Wieczorek </a:t>
                      </a:r>
                      <a:endParaRPr lang="pl-PL" sz="1100" dirty="0">
                        <a:effectLst/>
                      </a:endParaRPr>
                    </a:p>
                    <a:p>
                      <a:r>
                        <a:rPr lang="pl-PL" sz="1000" i="1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Katedra Diagnostyki i Remontów Maszyn</a:t>
                      </a:r>
                      <a:r>
                        <a:rPr lang="pl-PL" sz="900" i="1" dirty="0">
                          <a:effectLst/>
                          <a:latin typeface="inherit"/>
                        </a:rPr>
                        <a:t> </a:t>
                      </a:r>
                      <a:endParaRPr lang="pl-PL" sz="1100" dirty="0">
                        <a:effectLst/>
                      </a:endParaRPr>
                    </a:p>
                    <a:p>
                      <a:r>
                        <a:rPr lang="pl-PL" sz="900" dirty="0">
                          <a:effectLst/>
                          <a:latin typeface="inherit"/>
                        </a:rPr>
                        <a:t>E: a.wieczorek@pm.szczecin.pl </a:t>
                      </a:r>
                      <a:endParaRPr lang="pl-PL" sz="110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750487"/>
                  </a:ext>
                </a:extLst>
              </a:tr>
              <a:tr h="500881">
                <a:tc>
                  <a:txBody>
                    <a:bodyPr/>
                    <a:lstStyle/>
                    <a:p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ul. Willowa 2 </a:t>
                      </a: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71-650 Szczecin</a:t>
                      </a:r>
                      <a:r>
                        <a:rPr lang="pl-PL" sz="900" b="1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 </a:t>
                      </a:r>
                      <a:r>
                        <a:rPr lang="pl-PL" sz="900" b="1" dirty="0">
                          <a:effectLst/>
                          <a:latin typeface="inherit"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r>
                        <a:rPr lang="pl-PL" sz="900" b="0" dirty="0">
                          <a:effectLst/>
                          <a:latin typeface="Calibri" panose="020F0502020204030204" pitchFamily="34" charset="0"/>
                        </a:rPr>
                        <a:t>Pok. 408B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439837"/>
                  </a:ext>
                </a:extLst>
              </a:tr>
            </a:tbl>
          </a:graphicData>
        </a:graphic>
      </p:graphicFrame>
      <p:pic>
        <p:nvPicPr>
          <p:cNvPr id="9" name="Obraz 8">
            <a:extLst>
              <a:ext uri="{FF2B5EF4-FFF2-40B4-BE49-F238E27FC236}">
                <a16:creationId xmlns:a16="http://schemas.microsoft.com/office/drawing/2014/main" id="{08105F31-6AC3-3B57-5A5F-5335B19560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4321" y="1"/>
            <a:ext cx="2563694" cy="3882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2EBB88B-D9E7-C501-8DF8-C11E575ED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4361" y="8768"/>
            <a:ext cx="8039960" cy="945389"/>
          </a:xfrm>
        </p:spPr>
        <p:txBody>
          <a:bodyPr>
            <a:normAutofit fontScale="90000"/>
          </a:bodyPr>
          <a:lstStyle/>
          <a:p>
            <a:r>
              <a:rPr lang="pl-PL" sz="4800" b="1" dirty="0">
                <a:latin typeface="Bradley Hand ITC" panose="03070402050302030203" pitchFamily="66" charset="0"/>
              </a:rPr>
              <a:t>Laureaci konkursu MEWy’2024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1A554C84-8D83-415B-0DC8-ACDE5DEF46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4987" y="1655762"/>
            <a:ext cx="7378110" cy="3781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2DFF8AA3-20E8-10F7-0AB3-B1C082086B02}"/>
              </a:ext>
            </a:extLst>
          </p:cNvPr>
          <p:cNvSpPr txBox="1"/>
          <p:nvPr/>
        </p:nvSpPr>
        <p:spPr>
          <a:xfrm>
            <a:off x="1954987" y="1029257"/>
            <a:ext cx="6411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/>
              <a:t>Grupa studentów :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0F0FF84B-EB5A-EF85-2934-2D6467907B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27" y="5484240"/>
            <a:ext cx="26003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3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8EEE3061-EE22-1D3A-394A-57055919C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brightnessContrast bright="4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ltGray">
          <a:xfrm>
            <a:off x="9724682" y="0"/>
            <a:ext cx="248333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dtytuł 2">
            <a:extLst>
              <a:ext uri="{FF2B5EF4-FFF2-40B4-BE49-F238E27FC236}">
                <a16:creationId xmlns:a16="http://schemas.microsoft.com/office/drawing/2014/main" id="{E96FD29C-839F-D533-9097-BF505BC3A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10748"/>
            <a:ext cx="8120320" cy="4121426"/>
          </a:xfrm>
        </p:spPr>
        <p:txBody>
          <a:bodyPr>
            <a:normAutofit/>
          </a:bodyPr>
          <a:lstStyle/>
          <a:p>
            <a:endParaRPr lang="pl-PL" dirty="0"/>
          </a:p>
          <a:p>
            <a:pPr algn="r"/>
            <a:endParaRPr lang="pl-PL" dirty="0"/>
          </a:p>
          <a:p>
            <a:pPr algn="r"/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56BCD64-2584-17E7-5B5C-436FEC196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7" y="0"/>
            <a:ext cx="1491773" cy="165576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effectLst>
            <a:outerShdw blurRad="50800" dist="50800" dir="5400000" algn="ctr" rotWithShape="0">
              <a:srgbClr val="000000">
                <a:alpha val="87000"/>
              </a:srgbClr>
            </a:outerShdw>
          </a:effectLst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FC5AC294-DA2A-E7E8-AE6C-EF91EDABF52A}"/>
              </a:ext>
            </a:extLst>
          </p:cNvPr>
          <p:cNvGraphicFramePr>
            <a:graphicFrameLocks noGrp="1"/>
          </p:cNvGraphicFramePr>
          <p:nvPr/>
        </p:nvGraphicFramePr>
        <p:xfrm>
          <a:off x="9708667" y="5794536"/>
          <a:ext cx="2483333" cy="1063464"/>
        </p:xfrm>
        <a:graphic>
          <a:graphicData uri="http://schemas.openxmlformats.org/drawingml/2006/table">
            <a:tbl>
              <a:tblPr/>
              <a:tblGrid>
                <a:gridCol w="2483333">
                  <a:extLst>
                    <a:ext uri="{9D8B030D-6E8A-4147-A177-3AD203B41FA5}">
                      <a16:colId xmlns:a16="http://schemas.microsoft.com/office/drawing/2014/main" val="556015187"/>
                    </a:ext>
                  </a:extLst>
                </a:gridCol>
              </a:tblGrid>
              <a:tr h="530064">
                <a:tc>
                  <a:txBody>
                    <a:bodyPr/>
                    <a:lstStyle/>
                    <a:p>
                      <a:r>
                        <a:rPr lang="pl-PL" sz="900" b="1" dirty="0">
                          <a:effectLst/>
                          <a:latin typeface="inherit"/>
                        </a:rPr>
                        <a:t>mgr inż. st. of. mech. </a:t>
                      </a:r>
                      <a:r>
                        <a:rPr lang="pl-PL" sz="900" b="1" dirty="0" err="1">
                          <a:effectLst/>
                          <a:latin typeface="inherit"/>
                        </a:rPr>
                        <a:t>okr</a:t>
                      </a:r>
                      <a:r>
                        <a:rPr lang="pl-PL" sz="900" b="1" dirty="0">
                          <a:effectLst/>
                          <a:latin typeface="inherit"/>
                        </a:rPr>
                        <a:t>. Andrzej Wieczorek </a:t>
                      </a:r>
                      <a:endParaRPr lang="pl-PL" sz="1100" dirty="0">
                        <a:effectLst/>
                      </a:endParaRPr>
                    </a:p>
                    <a:p>
                      <a:r>
                        <a:rPr lang="pl-PL" sz="1000" i="1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Katedra Diagnostyki i Remontów Maszyn</a:t>
                      </a:r>
                      <a:r>
                        <a:rPr lang="pl-PL" sz="900" i="1" dirty="0">
                          <a:effectLst/>
                          <a:latin typeface="inherit"/>
                        </a:rPr>
                        <a:t> </a:t>
                      </a:r>
                      <a:endParaRPr lang="pl-PL" sz="1100" dirty="0">
                        <a:effectLst/>
                      </a:endParaRPr>
                    </a:p>
                    <a:p>
                      <a:r>
                        <a:rPr lang="pl-PL" sz="900" dirty="0">
                          <a:effectLst/>
                          <a:latin typeface="inherit"/>
                        </a:rPr>
                        <a:t>E: a.wieczorek@pm.szczecin.pl </a:t>
                      </a:r>
                      <a:endParaRPr lang="pl-PL" sz="110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750487"/>
                  </a:ext>
                </a:extLst>
              </a:tr>
              <a:tr h="500881">
                <a:tc>
                  <a:txBody>
                    <a:bodyPr/>
                    <a:lstStyle/>
                    <a:p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ul. Willowa 2 </a:t>
                      </a: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71-650 Szczecin</a:t>
                      </a:r>
                      <a:r>
                        <a:rPr lang="pl-PL" sz="900" b="1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 </a:t>
                      </a:r>
                      <a:r>
                        <a:rPr lang="pl-PL" sz="900" b="1" dirty="0">
                          <a:effectLst/>
                          <a:latin typeface="inherit"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r>
                        <a:rPr lang="pl-PL" sz="900" b="0" dirty="0">
                          <a:effectLst/>
                          <a:latin typeface="Calibri" panose="020F0502020204030204" pitchFamily="34" charset="0"/>
                        </a:rPr>
                        <a:t>Pok. 408B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439837"/>
                  </a:ext>
                </a:extLst>
              </a:tr>
            </a:tbl>
          </a:graphicData>
        </a:graphic>
      </p:graphicFrame>
      <p:pic>
        <p:nvPicPr>
          <p:cNvPr id="9" name="Obraz 8">
            <a:extLst>
              <a:ext uri="{FF2B5EF4-FFF2-40B4-BE49-F238E27FC236}">
                <a16:creationId xmlns:a16="http://schemas.microsoft.com/office/drawing/2014/main" id="{08105F31-6AC3-3B57-5A5F-5335B19560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4321" y="1"/>
            <a:ext cx="2563694" cy="3882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2EBB88B-D9E7-C501-8DF8-C11E575ED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4361" y="8768"/>
            <a:ext cx="8039960" cy="945389"/>
          </a:xfrm>
        </p:spPr>
        <p:txBody>
          <a:bodyPr>
            <a:normAutofit fontScale="90000"/>
          </a:bodyPr>
          <a:lstStyle/>
          <a:p>
            <a:r>
              <a:rPr lang="pl-PL" sz="4800" b="1" dirty="0">
                <a:latin typeface="Bradley Hand ITC" panose="03070402050302030203" pitchFamily="66" charset="0"/>
              </a:rPr>
              <a:t>Laureaci konkursu MEWy’2024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1A554C84-8D83-415B-0DC8-ACDE5DEF46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4987" y="1655762"/>
            <a:ext cx="7378110" cy="3781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130C1CC4-DF0C-A1AF-E32B-30857E19D380}"/>
              </a:ext>
            </a:extLst>
          </p:cNvPr>
          <p:cNvSpPr txBox="1"/>
          <p:nvPr/>
        </p:nvSpPr>
        <p:spPr>
          <a:xfrm>
            <a:off x="4537045" y="1756778"/>
            <a:ext cx="5907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Michał Wolter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2DFF8AA3-20E8-10F7-0AB3-B1C082086B02}"/>
              </a:ext>
            </a:extLst>
          </p:cNvPr>
          <p:cNvSpPr txBox="1"/>
          <p:nvPr/>
        </p:nvSpPr>
        <p:spPr>
          <a:xfrm>
            <a:off x="1954987" y="1029257"/>
            <a:ext cx="6411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/>
              <a:t>Grupa studentów :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D8200FA3-620F-0E84-472C-C8BA734533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27" y="5484240"/>
            <a:ext cx="26003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86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</TotalTime>
  <Words>1648</Words>
  <Application>Microsoft Office PowerPoint</Application>
  <PresentationFormat>Panoramiczny</PresentationFormat>
  <Paragraphs>254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30" baseType="lpstr">
      <vt:lpstr>Arial</vt:lpstr>
      <vt:lpstr>Bradley Hand ITC</vt:lpstr>
      <vt:lpstr>Calibri</vt:lpstr>
      <vt:lpstr>Calibri Light</vt:lpstr>
      <vt:lpstr>Comic Sans MS</vt:lpstr>
      <vt:lpstr>inherit</vt:lpstr>
      <vt:lpstr>Times New Roman</vt:lpstr>
      <vt:lpstr>Motyw pakietu Office</vt:lpstr>
      <vt:lpstr>MEWy’2024</vt:lpstr>
      <vt:lpstr>MEWy’2024</vt:lpstr>
      <vt:lpstr>MEWy’2023</vt:lpstr>
      <vt:lpstr>MEWy’2023</vt:lpstr>
      <vt:lpstr>Komisja konkursu MEWy’2024               </vt:lpstr>
      <vt:lpstr>Komisja konkursu MEWy’2024   1) Jan Drzewieniecki – Politechnika Morska w Szczecinie – Dziekan ds. Kształcenia Wydziału Mechanicznego, Przewodniczący Komisji 2) Mariusz Sikora – Urząd Marszałkowski Województwa Zachodniopomorskiego - Dyrektor Wydziału Bezpieczeństwa i Ochrony Informacji Niejawnych 3) Maciej Jaskulski - RWE Offshore Wind Poland - Offshore Consenting Manager 4) Maciej Żóraw – Orlen Neptun II Sp. z o.o. – Kierownik Projektu II  5) Aleksandra Jampolska – Ocean Winds OW Polska Sp. z o.o. - Stakeholders Manager 6) Magdalena Klera-Nowopolska –  Koordynatorka projektów - Sevivon Sp. z o.o.  7) Artur Bejger - Politechnika Morska w Szczecinie – Prorektor ds. Nauki 8) Katarzyna Bryll - Politechnika Morska w Szczecinie - adiunkt 9) Andrzej Wieczorek  – Politechnika Morska w Szczecinie – asystent WM KDiRM, starszy oficer mechanik wachtowy– sekretarz Komisji Konkursowej</vt:lpstr>
      <vt:lpstr>Laureaci konkursu MEWy’2024</vt:lpstr>
      <vt:lpstr>Laureaci konkursu MEWy’2024</vt:lpstr>
      <vt:lpstr>Laureaci konkursu MEWy’2024</vt:lpstr>
      <vt:lpstr>Laureaci konkursu MEWy’2024</vt:lpstr>
      <vt:lpstr>Laureaci konkursu MEWy’2024</vt:lpstr>
      <vt:lpstr>Laureaci konkursu MEWy’2024</vt:lpstr>
      <vt:lpstr>Laureaci konkursu MEWy’2024</vt:lpstr>
      <vt:lpstr>Laureaci konkursu MEWy’2024</vt:lpstr>
      <vt:lpstr>Laureaci konkursu MEWy’2024</vt:lpstr>
      <vt:lpstr>Laureaci konkursu MEWy’2024</vt:lpstr>
      <vt:lpstr>Laureaci konkursu MEWy’2023</vt:lpstr>
      <vt:lpstr>Laureaci konkursu MEWy’2023</vt:lpstr>
      <vt:lpstr>Laureaci konkursu MEWy’2023</vt:lpstr>
      <vt:lpstr>Laureaci konkursu MEWy’2024</vt:lpstr>
      <vt:lpstr>Laureaci konkursu MEWy’2024</vt:lpstr>
      <vt:lpstr>MEWy’2024    Dziękuje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 Rok -Technologia remontów</dc:title>
  <dc:creator>Andrzej Wieczorek</dc:creator>
  <cp:lastModifiedBy>Andrzej Wieczorek</cp:lastModifiedBy>
  <cp:revision>13</cp:revision>
  <dcterms:created xsi:type="dcterms:W3CDTF">2023-01-25T10:45:26Z</dcterms:created>
  <dcterms:modified xsi:type="dcterms:W3CDTF">2024-03-20T22:05:27Z</dcterms:modified>
</cp:coreProperties>
</file>