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78" r:id="rId4"/>
    <p:sldId id="270" r:id="rId5"/>
    <p:sldId id="279" r:id="rId6"/>
    <p:sldId id="274" r:id="rId7"/>
    <p:sldId id="264" r:id="rId8"/>
    <p:sldId id="281" r:id="rId9"/>
    <p:sldId id="265" r:id="rId10"/>
    <p:sldId id="283" r:id="rId11"/>
    <p:sldId id="284" r:id="rId12"/>
    <p:sldId id="282" r:id="rId13"/>
    <p:sldId id="277" r:id="rId14"/>
    <p:sldId id="267" r:id="rId15"/>
    <p:sldId id="285" r:id="rId16"/>
    <p:sldId id="286" r:id="rId17"/>
    <p:sldId id="287" r:id="rId18"/>
    <p:sldId id="273" r:id="rId1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6792" autoAdjust="0"/>
  </p:normalViewPr>
  <p:slideViewPr>
    <p:cSldViewPr snapToGrid="0">
      <p:cViewPr varScale="1">
        <p:scale>
          <a:sx n="50" d="100"/>
          <a:sy n="50" d="100"/>
        </p:scale>
        <p:origin x="9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B5E6F-C55B-4FBD-9328-47796342724A}" type="datetimeFigureOut">
              <a:rPr lang="pl-PL" smtClean="0"/>
              <a:t>18.03.2025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CAF185-34BB-40CF-BF30-78F064ECE4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1778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AF185-34BB-40CF-BF30-78F064ECE4D8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71447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06A69-3F7F-5DFA-46B0-D13A9F930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90DA623-1B5B-B704-78BD-47085F768D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CD36423F-02BD-9A8C-0929-1D8EF5DEA1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AEA6889-903B-11C0-1A3C-E3D428373C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AF185-34BB-40CF-BF30-78F064ECE4D8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4318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W obu krajach należy rozwijać programy edukacyjne i szkoleniowe, które będą przygotowywały wykwalifikowane kadry do obsługi infrastruktury offshore wind, w tym inżynierów, techników i operatorów urządzeń specjalistycznych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AF185-34BB-40CF-BF30-78F064ECE4D8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9785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6D78D-6A57-DB06-5524-A5EC7B6B1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1219EAD9-17A8-F48E-808C-6E440851FD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449B1817-2527-D5D6-F80A-30A9421C1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W obu krajach należy rozwijać programy edukacyjne i szkoleniowe, które będą przygotowywały wykwalifikowane kadry do obsługi infrastruktury offshore wind, w tym inżynierów, techników i operatorów urządzeń specjalistycznych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31AFF24-34F7-B80F-F302-2710843409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AF185-34BB-40CF-BF30-78F064ECE4D8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3867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69963-0F44-0FC8-4D4E-343CD2B50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7D2BC8D8-9FC8-8BED-4E1E-63A00BA7CC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102FEA23-2B89-1A63-5809-3BF8117D2F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W obu krajach należy rozwijać programy edukacyjne i szkoleniowe, które będą przygotowywały wykwalifikowane kadry do obsługi infrastruktury offshore wind, w tym inżynierów, techników i operatorów urządzeń specjalistycznych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6AEF2F7-F440-46E5-58DD-5D33688FD6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AF185-34BB-40CF-BF30-78F064ECE4D8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14983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AF185-34BB-40CF-BF30-78F064ECE4D8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13302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AF185-34BB-40CF-BF30-78F064ECE4D8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6615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92555-D09C-0BDF-22F1-5D8DF9CB7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A308816-1871-54A8-E9DE-6011577DF9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7E123A3-4755-3004-CCE5-B08CE3D1BF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2D0C64B-FFE8-777A-EF88-33BB897B9C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AF185-34BB-40CF-BF30-78F064ECE4D8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9648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AF185-34BB-40CF-BF30-78F064ECE4D8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0213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E8BB8-DCB8-DA1A-C728-6F8A4FE7C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1D73339D-2127-26DA-10D4-9C5C821C40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74A227D-6B0B-E37E-9D75-61DB9719F8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4D234D9-E036-D012-E949-13D6693320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AF185-34BB-40CF-BF30-78F064ECE4D8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1227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AF185-34BB-40CF-BF30-78F064ECE4D8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3866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AF185-34BB-40CF-BF30-78F064ECE4D8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9542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Uzasadnienie: Rozwój morskiej energetyki wiatrowej wymaga skoordynowanej logistyki, produkcji oraz instalacji komponentów turbin. Współpraca może obniżyć koszty operacyjne, zwiększyć efektywność procesów oraz zoptymalizować wykorzystanie zasobów, takich jak specjalistyczne statki instalacyjne i magazyny.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AF185-34BB-40CF-BF30-78F064ECE4D8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3012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FBBA8-6CD3-F3C5-2C81-76BACA4A4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4436EB1-23E4-8A32-BF2B-730F1F8AEA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F64CE9F1-F258-F656-80E4-B06F94FF81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Uzasadnienie: Rozwój morskiej energetyki wiatrowej wymaga skoordynowanej logistyki, produkcji oraz instalacji komponentów turbin. Współpraca może obniżyć koszty operacyjne, zwiększyć efektywność procesów oraz zoptymalizować wykorzystanie zasobów, takich jak specjalistyczne statki instalacyjne i magazyny.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9F3C9C1-2ABB-844C-3DE6-5F6F91E017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AF185-34BB-40CF-BF30-78F064ECE4D8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9710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4EB79-52BE-ABDE-16C3-9190B47CF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57BEE74-F6A8-5E0E-41AC-0DCB76FA2C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7A81653-319E-E849-9188-C5C0F6DD36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58897C9-584C-EAF8-5D28-4F9141F67F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AF185-34BB-40CF-BF30-78F064ECE4D8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3652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76A5760-BB8A-00C0-48B1-74FFB9FECB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03CD7F1-DC4F-D9F9-6ED8-743740174D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3403715-B622-5631-1A9D-430FF0F6B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28F8D-4F8C-4A32-AC51-2859135DFF9A}" type="datetimeFigureOut">
              <a:rPr lang="pl-PL" smtClean="0"/>
              <a:t>18.03.2025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E5D2020-E8C2-9EB7-BDE2-FBA7AEB5B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52C2767-192F-5ED2-043E-AEBBDCA43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D473-8DD2-4FFE-8223-7D84398DF7F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4925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1CC8EA-228E-D183-35FC-0BC3DFF37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64A34D2-BFBE-A26E-EB6B-8D04799778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0FE9CEC-60A8-7E36-D92D-7C6713516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28F8D-4F8C-4A32-AC51-2859135DFF9A}" type="datetimeFigureOut">
              <a:rPr lang="pl-PL" smtClean="0"/>
              <a:t>18.03.2025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CCCE485-9B3E-F278-6536-204458D14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43B9AF6-8525-8245-04C5-A543949D9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D473-8DD2-4FFE-8223-7D84398DF7F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0136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BCE82506-F9C1-4B5B-B2C8-7F53FF8EDA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47CF8C4-3069-713B-404E-99A7E8B091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DBA20E7-3D3C-55EE-3F9F-13D083CFE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28F8D-4F8C-4A32-AC51-2859135DFF9A}" type="datetimeFigureOut">
              <a:rPr lang="pl-PL" smtClean="0"/>
              <a:t>18.03.2025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38DEE8D-ABD2-63E9-F838-A1E9064A8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D93BCD1-1A5E-0FA2-C365-483AE22A5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D473-8DD2-4FFE-8223-7D84398DF7F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0842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DCC1E2-253F-E21E-08F8-533EA46C9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B9B1040-4019-2D55-4BBA-58F4865A3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FC5FA67-8620-FE20-8D2A-A872F6E80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28F8D-4F8C-4A32-AC51-2859135DFF9A}" type="datetimeFigureOut">
              <a:rPr lang="pl-PL" smtClean="0"/>
              <a:t>18.03.2025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8939BA7-6AFE-F2A7-7219-101E6622F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F00C5EC-39DC-50BC-86ED-9F4612899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D473-8DD2-4FFE-8223-7D84398DF7F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0637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49CCE2-602B-D13B-10E8-9BF7C4C3D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39B99F8-2DEC-FCF5-3A31-174A2A1D1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34AA74F-E523-31D6-6200-7A43D9121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28F8D-4F8C-4A32-AC51-2859135DFF9A}" type="datetimeFigureOut">
              <a:rPr lang="pl-PL" smtClean="0"/>
              <a:t>18.03.2025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F1760BD-F3A5-5320-641D-EB5F759CA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E081AF0-02FF-A68B-D02B-2A4CBEB3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D473-8DD2-4FFE-8223-7D84398DF7F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4426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3FDCCA-75AD-9462-BECD-D8D4A18EF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9C6A886-7150-E6A7-23A1-06676C7453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8894E54-00EF-6CDC-B248-5DF210BBAF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B5921A9-0F0A-1EED-9C34-42191CA5D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28F8D-4F8C-4A32-AC51-2859135DFF9A}" type="datetimeFigureOut">
              <a:rPr lang="pl-PL" smtClean="0"/>
              <a:t>18.03.2025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FD0F648-16FF-28C9-74FE-709886A77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FEE4438-1592-B051-761B-BB4F019F7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D473-8DD2-4FFE-8223-7D84398DF7F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9243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B24AE0-25DC-57CB-5486-0FCDE8E7C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DDB8ED7-95F5-07F6-2F16-C3C897564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665BFD5-F801-584F-1D6D-059360384B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D9B5F2E7-EA64-5BD2-BFA7-CD598E6D2A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C426F19-C80C-20C4-A9B0-9578B8AD82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774F82C7-6208-C0EA-4759-C4DACD07B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28F8D-4F8C-4A32-AC51-2859135DFF9A}" type="datetimeFigureOut">
              <a:rPr lang="pl-PL" smtClean="0"/>
              <a:t>18.03.2025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09B8EA9E-C764-8551-B7B3-0DF3F79D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696A068A-842F-5EC0-F913-0EC911A7C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D473-8DD2-4FFE-8223-7D84398DF7F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7462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FC58E6-8DD3-636A-9FEA-BDCAE5F27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DECB5F3-8360-2F8A-D0E9-DEB5AFC04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28F8D-4F8C-4A32-AC51-2859135DFF9A}" type="datetimeFigureOut">
              <a:rPr lang="pl-PL" smtClean="0"/>
              <a:t>18.03.2025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D65B9C5-9719-4B45-F080-0BA25AA0E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5CD2932-0FAB-1790-92BC-77C8D5197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D473-8DD2-4FFE-8223-7D84398DF7F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3888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28653A28-B27D-190E-D7C9-0C21ABA88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28F8D-4F8C-4A32-AC51-2859135DFF9A}" type="datetimeFigureOut">
              <a:rPr lang="pl-PL" smtClean="0"/>
              <a:t>18.03.2025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7DE2680-F193-6396-A1B3-4F483E461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265FCFE-0B91-0C07-EDAF-E64D4DCDF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D473-8DD2-4FFE-8223-7D84398DF7F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9566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275AFB-BB56-F4C2-EF9E-5F1E67E17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BFB95C-82F7-B459-97AC-145B2A162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8F2E90B-806F-F29B-E894-97360C41F0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6B2CDD2-A5EA-6060-5CB2-DAADF7818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28F8D-4F8C-4A32-AC51-2859135DFF9A}" type="datetimeFigureOut">
              <a:rPr lang="pl-PL" smtClean="0"/>
              <a:t>18.03.2025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2148195-2C1D-3A14-6F3E-0842E122B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3BC8746-D0BE-3AAF-5A41-CB517A0AD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D473-8DD2-4FFE-8223-7D84398DF7F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099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4A6A3B-2571-004F-4ED2-A12A11695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1DF4826-6C6A-4FB1-E3F5-940E1F53E6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272C7A9-8594-29B9-1914-6BEF14ED66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9675374-D392-4ECF-C5D8-7D76E3317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28F8D-4F8C-4A32-AC51-2859135DFF9A}" type="datetimeFigureOut">
              <a:rPr lang="pl-PL" smtClean="0"/>
              <a:t>18.03.2025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E70E1AF-4D30-F1FB-068F-7AD6DB708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CAB879B-64D7-3525-A859-7B0EE8106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D473-8DD2-4FFE-8223-7D84398DF7F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7283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2608D5BC-2223-9F59-B080-180FCFB02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C8B9B33-4E4C-74C8-E973-25A6D17E6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5D69CA1-C2D9-1736-1F72-66BCCCFDB9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528F8D-4F8C-4A32-AC51-2859135DFF9A}" type="datetimeFigureOut">
              <a:rPr lang="pl-PL" smtClean="0"/>
              <a:t>18.03.2025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FB66172-47EE-11A0-B14C-0FEF53100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FDBACD3-1762-9F1C-4468-9D4734375C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FFD473-8DD2-4FFE-8223-7D84398DF7F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5257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hyperlink" Target="https://energynews.us/2015/09/16/atlas-gives-clearer-picture-of-great-lakes-offshore-wind-potential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image" Target="../media/image21.jpeg"/><Relationship Id="rId4" Type="http://schemas.openxmlformats.org/officeDocument/2006/relationships/hyperlink" Target="https://globalmagazin.com/neues-rekordjahr-fuer-welt-offshore-wind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8">
            <a:extLst>
              <a:ext uri="{FF2B5EF4-FFF2-40B4-BE49-F238E27FC236}">
                <a16:creationId xmlns:a16="http://schemas.microsoft.com/office/drawing/2014/main" id="{716F42E0-28DF-4093-AFC5-CA01F54C8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206190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37374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13112A0-D49A-1575-1841-04C5FED22E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6088" y="728897"/>
            <a:ext cx="8002447" cy="3728614"/>
          </a:xfrm>
          <a:noFill/>
        </p:spPr>
        <p:txBody>
          <a:bodyPr anchor="t">
            <a:normAutofit/>
          </a:bodyPr>
          <a:lstStyle/>
          <a:p>
            <a:pPr algn="r"/>
            <a:r>
              <a:rPr lang="pl-PL" sz="3600" b="1" dirty="0">
                <a:solidFill>
                  <a:srgbClr val="FFFFFF"/>
                </a:solidFill>
                <a:effectLst>
                  <a:outerShdw blurRad="50800" dist="127000" dir="2700000" algn="tl" rotWithShape="0">
                    <a:prstClr val="black">
                      <a:alpha val="55000"/>
                    </a:prstClr>
                  </a:outerShdw>
                </a:effectLst>
              </a:rPr>
              <a:t>„Huragan czy flauta? Społeczna akceptacja, lokalna gospodarka i ekologia w świetle rozwoju MEW”</a:t>
            </a:r>
            <a:endParaRPr lang="pl-PL" sz="2500" b="1" dirty="0">
              <a:solidFill>
                <a:srgbClr val="FFFFFF"/>
              </a:solidFill>
              <a:effectLst>
                <a:outerShdw blurRad="50800" dist="127000" dir="2700000" algn="tl" rotWithShape="0">
                  <a:prstClr val="black">
                    <a:alpha val="55000"/>
                  </a:prstClr>
                </a:outerShdw>
              </a:effectLst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032EA3B-680F-57A1-1081-DEB9D912B8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9055" y="4629217"/>
            <a:ext cx="5449479" cy="1499873"/>
          </a:xfrm>
        </p:spPr>
        <p:txBody>
          <a:bodyPr anchor="b">
            <a:normAutofit lnSpcReduction="10000"/>
          </a:bodyPr>
          <a:lstStyle/>
          <a:p>
            <a:pPr algn="r">
              <a:spcAft>
                <a:spcPts val="1000"/>
              </a:spcAft>
            </a:pPr>
            <a:r>
              <a:rPr lang="en-US" sz="1800" b="1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Piotr Biniek</a:t>
            </a:r>
            <a:endParaRPr lang="pl-PL" sz="18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r">
              <a:spcAft>
                <a:spcPts val="1000"/>
              </a:spcAft>
            </a:pPr>
            <a:r>
              <a:rPr lang="pl-PL" sz="1800" b="1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Instytut Socjologii</a:t>
            </a:r>
            <a:endParaRPr lang="pl-PL" sz="18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r"/>
            <a:r>
              <a:rPr lang="pl-PL" sz="1800" b="1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Uniwersytet Szczeciński, Krakowska 71/79, 71-017 </a:t>
            </a:r>
            <a:r>
              <a:rPr lang="pl-PL" sz="1800" b="1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Szczecin, Poland</a:t>
            </a:r>
            <a:endParaRPr lang="pl-PL" sz="18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pic>
        <p:nvPicPr>
          <p:cNvPr id="4" name="Obraz 3" descr="Obraz zawierający tekst, Czcionka, logo, Grafika&#10;&#10;Opis wygenerowany automatycznie">
            <a:extLst>
              <a:ext uri="{FF2B5EF4-FFF2-40B4-BE49-F238E27FC236}">
                <a16:creationId xmlns:a16="http://schemas.microsoft.com/office/drawing/2014/main" id="{57E0789E-F86D-D407-4010-0F6033FB63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78" y="4026012"/>
            <a:ext cx="2753942" cy="2706282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0E4D73E1-BA6B-9851-F5AF-A38E4A20BBB5}"/>
              </a:ext>
            </a:extLst>
          </p:cNvPr>
          <p:cNvSpPr txBox="1"/>
          <p:nvPr/>
        </p:nvSpPr>
        <p:spPr>
          <a:xfrm>
            <a:off x="6947152" y="6231921"/>
            <a:ext cx="405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chemeClr val="bg1"/>
                </a:solidFill>
              </a:rPr>
              <a:t>piotr.biniek@usz.edu.pl</a:t>
            </a:r>
          </a:p>
        </p:txBody>
      </p:sp>
    </p:spTree>
    <p:extLst>
      <p:ext uri="{BB962C8B-B14F-4D97-AF65-F5344CB8AC3E}">
        <p14:creationId xmlns:p14="http://schemas.microsoft.com/office/powerpoint/2010/main" val="1678712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3D54DD-F9A3-DF07-2615-C39E5F1B1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:a16="http://schemas.microsoft.com/office/drawing/2014/main" id="{3DC496B7-789C-68B0-2CB4-A7B1B0A9304D}"/>
              </a:ext>
            </a:extLst>
          </p:cNvPr>
          <p:cNvSpPr txBox="1"/>
          <p:nvPr/>
        </p:nvSpPr>
        <p:spPr>
          <a:xfrm>
            <a:off x="292100" y="159870"/>
            <a:ext cx="11607800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/>
              <a:t>Lokalna Organizacja Turystyczna „ŁEBA – Błękitna Kraina” w imieniu Rady Seniorów przy Urzędzie Gminy – Projekt: </a:t>
            </a:r>
            <a:r>
              <a:rPr lang="pl-PL" sz="2000" b="1" dirty="0"/>
              <a:t>Pogodny i Zdrowy Senior</a:t>
            </a:r>
          </a:p>
          <a:p>
            <a:r>
              <a:rPr lang="pl-PL" sz="2000" dirty="0"/>
              <a:t>Ochotnicza Straż Pożarna w Łebie – Projekt</a:t>
            </a:r>
            <a:r>
              <a:rPr lang="pl-PL" sz="2000" b="1" dirty="0"/>
              <a:t>: Dofinansowanie zakupu dronu z kamerą termowizyjną</a:t>
            </a:r>
          </a:p>
          <a:p>
            <a:r>
              <a:rPr lang="pl-PL" sz="2000" dirty="0"/>
              <a:t>ZHP Chorągiew Gdańska Hufiec Lębork – Projekt: Pierwsza Pomoc w Twoich Rękach – Harcerska Misja dla Łeby – </a:t>
            </a:r>
            <a:r>
              <a:rPr lang="pl-PL" sz="2000" b="1" dirty="0"/>
              <a:t>przeprowadzenie warsztatów pierwszej pomocy</a:t>
            </a:r>
          </a:p>
          <a:p>
            <a:r>
              <a:rPr lang="pl-PL" sz="2000" dirty="0"/>
              <a:t>Łebskie Koło Gospodyń Wiejskich – Projekt: </a:t>
            </a:r>
            <a:r>
              <a:rPr lang="pl-PL" sz="2000" b="1" dirty="0"/>
              <a:t>Zakup stoiska promocyjnego wraz z wyposażeniem dla Łebskiego Koła Gospodyń Wiejskich „Na Fali”</a:t>
            </a:r>
          </a:p>
          <a:p>
            <a:r>
              <a:rPr lang="pl-PL" sz="2000" dirty="0"/>
              <a:t>Miejska Biblioteka Publiczna w Łebie – Projekt: IV </a:t>
            </a:r>
            <a:r>
              <a:rPr lang="pl-PL" sz="2000" b="1" dirty="0"/>
              <a:t>Nadmorski Festiwal Teatralny w Łebie </a:t>
            </a:r>
            <a:r>
              <a:rPr lang="pl-PL" sz="2000" dirty="0"/>
              <a:t>– dofinansowanie wydarzenia</a:t>
            </a:r>
          </a:p>
          <a:p>
            <a:r>
              <a:rPr lang="pl-PL" sz="2000" dirty="0"/>
              <a:t>Szkoła Podstawowa im. Adama Mickiewicza w Łebie - Projekt: "Aktywny, świadomy, bezpieczny uczestnik ruchu drogowego" – </a:t>
            </a:r>
            <a:r>
              <a:rPr lang="pl-PL" sz="2000" b="1" dirty="0"/>
              <a:t>wyposażenie "Mobilnego miasteczka ruchu drogowego"</a:t>
            </a:r>
          </a:p>
          <a:p>
            <a:r>
              <a:rPr lang="pl-PL" sz="2000" dirty="0"/>
              <a:t>Gmina Miejska Łeba - Projekt: Polska, niepodległa kraina, która się morzem zaczyna” – organizacja </a:t>
            </a:r>
            <a:r>
              <a:rPr lang="pl-PL" sz="2000" b="1" dirty="0"/>
              <a:t>wieczornicy patriotycznej</a:t>
            </a:r>
          </a:p>
          <a:p>
            <a:r>
              <a:rPr lang="pl-PL" sz="2000" dirty="0"/>
              <a:t>Klub Sportowy START - Projekt: KLUB START na Start - Beach </a:t>
            </a:r>
            <a:r>
              <a:rPr lang="pl-PL" sz="2000" dirty="0" err="1"/>
              <a:t>sports</a:t>
            </a:r>
            <a:r>
              <a:rPr lang="pl-PL" sz="2000" dirty="0"/>
              <a:t> – </a:t>
            </a:r>
            <a:r>
              <a:rPr lang="pl-PL" sz="2000" b="1" dirty="0"/>
              <a:t>organizacja dwóch wydarzeń sportowych</a:t>
            </a:r>
          </a:p>
          <a:p>
            <a:r>
              <a:rPr lang="pl-PL" sz="2000" dirty="0"/>
              <a:t>Wspólnota Mieszkaniowa Łeba - Projekt: Z miłości do Łeby i Bałtyku – </a:t>
            </a:r>
            <a:r>
              <a:rPr lang="pl-PL" sz="2000" b="1" dirty="0"/>
              <a:t>stworzenie muralu promującego Projekt</a:t>
            </a:r>
          </a:p>
          <a:p>
            <a:r>
              <a:rPr lang="pl-PL" sz="2000" dirty="0"/>
              <a:t>Przyjazny Basket - Projekt: #ŁączyNasKoszykówka – </a:t>
            </a:r>
            <a:r>
              <a:rPr lang="pl-PL" sz="2000" b="1" dirty="0"/>
              <a:t>organizacja turniejów koszykówki 3x3 w Łebie</a:t>
            </a:r>
          </a:p>
          <a:p>
            <a:r>
              <a:rPr lang="pl-PL" sz="2000" dirty="0"/>
              <a:t>Rodzinny Ogród Działkowy im. Kopernika w Łebie - Projekt: </a:t>
            </a:r>
            <a:r>
              <a:rPr lang="pl-PL" sz="2000" b="1" dirty="0"/>
              <a:t>Stworzenie ogólnodostępnego terenu rekreacyjno-edukacyjnego w ogrodzie nr 1</a:t>
            </a:r>
          </a:p>
          <a:p>
            <a:r>
              <a:rPr lang="pl-PL" sz="2000" dirty="0"/>
              <a:t>Lokalna Organizacja Turystyczna „ŁEBA – Błękitna Kraina” - Projekt: </a:t>
            </a:r>
            <a:r>
              <a:rPr lang="pl-PL" sz="2000" b="1" dirty="0"/>
              <a:t>Piknik integracyjny w Księstwie Łeba</a:t>
            </a:r>
          </a:p>
        </p:txBody>
      </p:sp>
    </p:spTree>
    <p:extLst>
      <p:ext uri="{BB962C8B-B14F-4D97-AF65-F5344CB8AC3E}">
        <p14:creationId xmlns:p14="http://schemas.microsoft.com/office/powerpoint/2010/main" val="660204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739921-498C-450D-19D0-C1A82C67E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C46AF65-7CB6-A9FD-CB80-171D663EF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05" y="0"/>
            <a:ext cx="6413421" cy="4578736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B0EA24BA-9472-59B3-73A1-2AC007220C4D}"/>
              </a:ext>
            </a:extLst>
          </p:cNvPr>
          <p:cNvSpPr txBox="1"/>
          <p:nvPr/>
        </p:nvSpPr>
        <p:spPr>
          <a:xfrm>
            <a:off x="7112550" y="3534304"/>
            <a:ext cx="472384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i="0" dirty="0">
                <a:solidFill>
                  <a:srgbClr val="676767"/>
                </a:solidFill>
                <a:effectLst/>
                <a:latin typeface="Lato" panose="020F0502020204030203" pitchFamily="34" charset="0"/>
              </a:rPr>
              <a:t>Dodatkowo </a:t>
            </a:r>
            <a:r>
              <a:rPr lang="pl-PL" sz="3200" b="1" dirty="0">
                <a:solidFill>
                  <a:srgbClr val="676767"/>
                </a:solidFill>
                <a:latin typeface="Lato" panose="020F0502020204030203" pitchFamily="34" charset="0"/>
              </a:rPr>
              <a:t>w</a:t>
            </a:r>
            <a:r>
              <a:rPr lang="pl-PL" sz="3200" b="1" i="0" dirty="0">
                <a:solidFill>
                  <a:srgbClr val="676767"/>
                </a:solidFill>
                <a:effectLst/>
                <a:latin typeface="Lato" panose="020F0502020204030203" pitchFamily="34" charset="0"/>
              </a:rPr>
              <a:t>ysokość rekompensat wyniesie od 15 200 do 48 700 zł rocznie lub jednorazowo dla właścicieli statków turystycznych.</a:t>
            </a:r>
            <a:endParaRPr lang="pl-PL" sz="3200" b="1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638B812-8AAE-3E2E-0CB0-F4B203CC54C2}"/>
              </a:ext>
            </a:extLst>
          </p:cNvPr>
          <p:cNvSpPr txBox="1"/>
          <p:nvPr/>
        </p:nvSpPr>
        <p:spPr>
          <a:xfrm>
            <a:off x="6861725" y="276708"/>
            <a:ext cx="472384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Od 15 do 50 tysięcy złotych rocznie mogą się starać właściciele kutrów, którzy poławiali na obszarze inwestycji w latach 2018-2023.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853084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1ED188-D656-67AD-8C8A-C6501337F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AEF0C2BE-6E95-CDF4-E4D0-1269C5023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2B8407D-C368-CC0A-B924-105FDA186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0723" y="172278"/>
            <a:ext cx="12520695" cy="668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25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Foosball football players">
            <a:extLst>
              <a:ext uri="{FF2B5EF4-FFF2-40B4-BE49-F238E27FC236}">
                <a16:creationId xmlns:a16="http://schemas.microsoft.com/office/drawing/2014/main" id="{5B46682C-684C-0267-786F-BDE3D1037B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tx1"/>
              </a:gs>
              <a:gs pos="35000">
                <a:schemeClr val="tx1">
                  <a:alpha val="77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0D518A0C-B7C4-1160-5E3C-C6CAA75953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242039"/>
              </p:ext>
            </p:extLst>
          </p:nvPr>
        </p:nvGraphicFramePr>
        <p:xfrm>
          <a:off x="5444656" y="155551"/>
          <a:ext cx="6239343" cy="65468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39343">
                  <a:extLst>
                    <a:ext uri="{9D8B030D-6E8A-4147-A177-3AD203B41FA5}">
                      <a16:colId xmlns:a16="http://schemas.microsoft.com/office/drawing/2014/main" val="1514184749"/>
                    </a:ext>
                  </a:extLst>
                </a:gridCol>
              </a:tblGrid>
              <a:tr h="319344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buNone/>
                      </a:pPr>
                      <a:r>
                        <a:rPr lang="pl-PL" sz="1800">
                          <a:effectLst/>
                        </a:rPr>
                        <a:t>Grupy społeczne </a:t>
                      </a:r>
                      <a:endParaRPr lang="pl-PL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40" marR="66840" marT="0" marB="0" anchor="ctr"/>
                </a:tc>
                <a:extLst>
                  <a:ext uri="{0D108BD9-81ED-4DB2-BD59-A6C34878D82A}">
                    <a16:rowId xmlns:a16="http://schemas.microsoft.com/office/drawing/2014/main" val="1591922288"/>
                  </a:ext>
                </a:extLst>
              </a:tr>
              <a:tr h="308792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buNone/>
                      </a:pPr>
                      <a:r>
                        <a:rPr lang="pl-PL" sz="1400" dirty="0">
                          <a:effectLst/>
                        </a:rPr>
                        <a:t>Rybacy</a:t>
                      </a:r>
                      <a:endParaRPr lang="pl-PL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40" marR="66840" marT="0" marB="0" anchor="b"/>
                </a:tc>
                <a:extLst>
                  <a:ext uri="{0D108BD9-81ED-4DB2-BD59-A6C34878D82A}">
                    <a16:rowId xmlns:a16="http://schemas.microsoft.com/office/drawing/2014/main" val="2761762662"/>
                  </a:ext>
                </a:extLst>
              </a:tr>
              <a:tr h="308792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buNone/>
                      </a:pPr>
                      <a:r>
                        <a:rPr lang="pl-PL" sz="1400">
                          <a:effectLst/>
                        </a:rPr>
                        <a:t>Podmioty proekologiczne</a:t>
                      </a:r>
                      <a:endParaRPr lang="pl-PL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40" marR="66840" marT="0" marB="0" anchor="b"/>
                </a:tc>
                <a:extLst>
                  <a:ext uri="{0D108BD9-81ED-4DB2-BD59-A6C34878D82A}">
                    <a16:rowId xmlns:a16="http://schemas.microsoft.com/office/drawing/2014/main" val="3348428250"/>
                  </a:ext>
                </a:extLst>
              </a:tr>
              <a:tr h="308792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buNone/>
                      </a:pPr>
                      <a:r>
                        <a:rPr lang="pl-PL" sz="1400">
                          <a:effectLst/>
                        </a:rPr>
                        <a:t>Media</a:t>
                      </a:r>
                      <a:endParaRPr lang="pl-PL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40" marR="66840" marT="0" marB="0" anchor="b"/>
                </a:tc>
                <a:extLst>
                  <a:ext uri="{0D108BD9-81ED-4DB2-BD59-A6C34878D82A}">
                    <a16:rowId xmlns:a16="http://schemas.microsoft.com/office/drawing/2014/main" val="2379250061"/>
                  </a:ext>
                </a:extLst>
              </a:tr>
              <a:tr h="308792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buNone/>
                      </a:pPr>
                      <a:r>
                        <a:rPr lang="pl-PL" sz="1400">
                          <a:effectLst/>
                        </a:rPr>
                        <a:t>Mieszkańcy gmin nadmorskich</a:t>
                      </a:r>
                      <a:endParaRPr lang="pl-PL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40" marR="66840" marT="0" marB="0" anchor="b"/>
                </a:tc>
                <a:extLst>
                  <a:ext uri="{0D108BD9-81ED-4DB2-BD59-A6C34878D82A}">
                    <a16:rowId xmlns:a16="http://schemas.microsoft.com/office/drawing/2014/main" val="401895986"/>
                  </a:ext>
                </a:extLst>
              </a:tr>
              <a:tr h="613469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buNone/>
                      </a:pPr>
                      <a:r>
                        <a:rPr lang="pl-PL" sz="1400">
                          <a:effectLst/>
                        </a:rPr>
                        <a:t>Organy terenowe administracji państwowej lub samorządowej (wojewodowie, marszałkowie, starostowie, wójtowie, burmistrzowie, a także urzędy morskie)</a:t>
                      </a:r>
                      <a:endParaRPr lang="pl-PL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40" marR="66840" marT="0" marB="0" anchor="b"/>
                </a:tc>
                <a:extLst>
                  <a:ext uri="{0D108BD9-81ED-4DB2-BD59-A6C34878D82A}">
                    <a16:rowId xmlns:a16="http://schemas.microsoft.com/office/drawing/2014/main" val="1230772565"/>
                  </a:ext>
                </a:extLst>
              </a:tr>
              <a:tr h="308792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buNone/>
                      </a:pPr>
                      <a:r>
                        <a:rPr lang="pl-PL" sz="1400">
                          <a:effectLst/>
                        </a:rPr>
                        <a:t>Porty i żegluga</a:t>
                      </a:r>
                      <a:endParaRPr lang="pl-PL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40" marR="66840" marT="0" marB="0" anchor="b"/>
                </a:tc>
                <a:extLst>
                  <a:ext uri="{0D108BD9-81ED-4DB2-BD59-A6C34878D82A}">
                    <a16:rowId xmlns:a16="http://schemas.microsoft.com/office/drawing/2014/main" val="2038884496"/>
                  </a:ext>
                </a:extLst>
              </a:tr>
              <a:tr h="308792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buNone/>
                      </a:pPr>
                      <a:r>
                        <a:rPr lang="pl-PL" sz="1400">
                          <a:effectLst/>
                        </a:rPr>
                        <a:t>Inwestorzy</a:t>
                      </a:r>
                      <a:endParaRPr lang="pl-PL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40" marR="66840" marT="0" marB="0" anchor="b"/>
                </a:tc>
                <a:extLst>
                  <a:ext uri="{0D108BD9-81ED-4DB2-BD59-A6C34878D82A}">
                    <a16:rowId xmlns:a16="http://schemas.microsoft.com/office/drawing/2014/main" val="1471559228"/>
                  </a:ext>
                </a:extLst>
              </a:tr>
              <a:tr h="308792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buNone/>
                      </a:pPr>
                      <a:r>
                        <a:rPr lang="pl-PL" sz="1400">
                          <a:effectLst/>
                        </a:rPr>
                        <a:t>Organy naczelne administracji państwowej (rząd RP, ministrowie)</a:t>
                      </a:r>
                      <a:endParaRPr lang="pl-PL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40" marR="66840" marT="0" marB="0" anchor="b"/>
                </a:tc>
                <a:extLst>
                  <a:ext uri="{0D108BD9-81ED-4DB2-BD59-A6C34878D82A}">
                    <a16:rowId xmlns:a16="http://schemas.microsoft.com/office/drawing/2014/main" val="1795362191"/>
                  </a:ext>
                </a:extLst>
              </a:tr>
              <a:tr h="308792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buNone/>
                      </a:pPr>
                      <a:r>
                        <a:rPr lang="pl-PL" sz="1400">
                          <a:effectLst/>
                        </a:rPr>
                        <a:t>Podmioty, które złożyły wnioski lokalizacyjne</a:t>
                      </a:r>
                      <a:endParaRPr lang="pl-PL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40" marR="66840" marT="0" marB="0" anchor="b"/>
                </a:tc>
                <a:extLst>
                  <a:ext uri="{0D108BD9-81ED-4DB2-BD59-A6C34878D82A}">
                    <a16:rowId xmlns:a16="http://schemas.microsoft.com/office/drawing/2014/main" val="1962328651"/>
                  </a:ext>
                </a:extLst>
              </a:tr>
              <a:tr h="308792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buNone/>
                      </a:pPr>
                      <a:r>
                        <a:rPr lang="pl-PL" sz="1400">
                          <a:effectLst/>
                        </a:rPr>
                        <a:t>Wojsko</a:t>
                      </a:r>
                      <a:endParaRPr lang="pl-PL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40" marR="66840" marT="0" marB="0" anchor="b"/>
                </a:tc>
                <a:extLst>
                  <a:ext uri="{0D108BD9-81ED-4DB2-BD59-A6C34878D82A}">
                    <a16:rowId xmlns:a16="http://schemas.microsoft.com/office/drawing/2014/main" val="2732184769"/>
                  </a:ext>
                </a:extLst>
              </a:tr>
              <a:tr h="308792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buNone/>
                      </a:pPr>
                      <a:r>
                        <a:rPr lang="pl-PL" sz="1400">
                          <a:effectLst/>
                        </a:rPr>
                        <a:t>Instytucje naukowe/podmioty z branży R&amp;D</a:t>
                      </a:r>
                      <a:endParaRPr lang="pl-PL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40" marR="66840" marT="0" marB="0" anchor="b"/>
                </a:tc>
                <a:extLst>
                  <a:ext uri="{0D108BD9-81ED-4DB2-BD59-A6C34878D82A}">
                    <a16:rowId xmlns:a16="http://schemas.microsoft.com/office/drawing/2014/main" val="2300435782"/>
                  </a:ext>
                </a:extLst>
              </a:tr>
              <a:tr h="308792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buNone/>
                      </a:pPr>
                      <a:r>
                        <a:rPr lang="pl-PL" sz="1400">
                          <a:effectLst/>
                        </a:rPr>
                        <a:t>Turyści żeglarze i sporty morskie</a:t>
                      </a:r>
                      <a:endParaRPr lang="pl-PL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40" marR="66840" marT="0" marB="0" anchor="b"/>
                </a:tc>
                <a:extLst>
                  <a:ext uri="{0D108BD9-81ED-4DB2-BD59-A6C34878D82A}">
                    <a16:rowId xmlns:a16="http://schemas.microsoft.com/office/drawing/2014/main" val="1053331745"/>
                  </a:ext>
                </a:extLst>
              </a:tr>
              <a:tr h="308792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buNone/>
                      </a:pPr>
                      <a:r>
                        <a:rPr lang="pl-PL" sz="1400">
                          <a:effectLst/>
                        </a:rPr>
                        <a:t>Turyści gmin nadmorskich (plażowi)</a:t>
                      </a:r>
                      <a:endParaRPr lang="pl-PL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40" marR="66840" marT="0" marB="0" anchor="b"/>
                </a:tc>
                <a:extLst>
                  <a:ext uri="{0D108BD9-81ED-4DB2-BD59-A6C34878D82A}">
                    <a16:rowId xmlns:a16="http://schemas.microsoft.com/office/drawing/2014/main" val="1865865428"/>
                  </a:ext>
                </a:extLst>
              </a:tr>
              <a:tr h="308792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buNone/>
                      </a:pPr>
                      <a:r>
                        <a:rPr lang="pl-PL" sz="1400">
                          <a:effectLst/>
                        </a:rPr>
                        <a:t>Operatorzy runku energii</a:t>
                      </a:r>
                      <a:endParaRPr lang="pl-PL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40" marR="66840" marT="0" marB="0" anchor="b"/>
                </a:tc>
                <a:extLst>
                  <a:ext uri="{0D108BD9-81ED-4DB2-BD59-A6C34878D82A}">
                    <a16:rowId xmlns:a16="http://schemas.microsoft.com/office/drawing/2014/main" val="4076722130"/>
                  </a:ext>
                </a:extLst>
              </a:tr>
              <a:tr h="308792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buNone/>
                      </a:pPr>
                      <a:r>
                        <a:rPr lang="pl-PL" sz="1400">
                          <a:effectLst/>
                        </a:rPr>
                        <a:t>Firmy zajmujące się procesem budowy</a:t>
                      </a:r>
                      <a:endParaRPr lang="pl-PL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40" marR="66840" marT="0" marB="0" anchor="b"/>
                </a:tc>
                <a:extLst>
                  <a:ext uri="{0D108BD9-81ED-4DB2-BD59-A6C34878D82A}">
                    <a16:rowId xmlns:a16="http://schemas.microsoft.com/office/drawing/2014/main" val="4012799744"/>
                  </a:ext>
                </a:extLst>
              </a:tr>
              <a:tr h="308792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buNone/>
                      </a:pPr>
                      <a:r>
                        <a:rPr lang="pl-PL" sz="1400">
                          <a:effectLst/>
                        </a:rPr>
                        <a:t>Producenci komponentów do morskich farm wiatrowych</a:t>
                      </a:r>
                      <a:endParaRPr lang="pl-PL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40" marR="66840" marT="0" marB="0" anchor="b"/>
                </a:tc>
                <a:extLst>
                  <a:ext uri="{0D108BD9-81ED-4DB2-BD59-A6C34878D82A}">
                    <a16:rowId xmlns:a16="http://schemas.microsoft.com/office/drawing/2014/main" val="311823180"/>
                  </a:ext>
                </a:extLst>
              </a:tr>
              <a:tr h="308792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buNone/>
                      </a:pPr>
                      <a:r>
                        <a:rPr lang="pl-PL" sz="1400">
                          <a:effectLst/>
                        </a:rPr>
                        <a:t>Firmy logistyczno-transportowe</a:t>
                      </a:r>
                      <a:endParaRPr lang="pl-PL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40" marR="66840" marT="0" marB="0" anchor="b"/>
                </a:tc>
                <a:extLst>
                  <a:ext uri="{0D108BD9-81ED-4DB2-BD59-A6C34878D82A}">
                    <a16:rowId xmlns:a16="http://schemas.microsoft.com/office/drawing/2014/main" val="1133649609"/>
                  </a:ext>
                </a:extLst>
              </a:tr>
              <a:tr h="308792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buNone/>
                      </a:pPr>
                      <a:r>
                        <a:rPr lang="pl-PL" sz="1400" dirty="0">
                          <a:effectLst/>
                        </a:rPr>
                        <a:t>Firmy zajmujące się instalacją kabli</a:t>
                      </a:r>
                      <a:endParaRPr lang="pl-PL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40" marR="66840" marT="0" marB="0" anchor="b"/>
                </a:tc>
                <a:extLst>
                  <a:ext uri="{0D108BD9-81ED-4DB2-BD59-A6C34878D82A}">
                    <a16:rowId xmlns:a16="http://schemas.microsoft.com/office/drawing/2014/main" val="2679429357"/>
                  </a:ext>
                </a:extLst>
              </a:tr>
            </a:tbl>
          </a:graphicData>
        </a:graphic>
      </p:graphicFrame>
      <p:sp>
        <p:nvSpPr>
          <p:cNvPr id="5" name="Tytuł 4">
            <a:extLst>
              <a:ext uri="{FF2B5EF4-FFF2-40B4-BE49-F238E27FC236}">
                <a16:creationId xmlns:a16="http://schemas.microsoft.com/office/drawing/2014/main" id="{3BE9814F-86A4-0B5D-AF50-A9566558A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Konflikt</a:t>
            </a:r>
          </a:p>
        </p:txBody>
      </p:sp>
    </p:spTree>
    <p:extLst>
      <p:ext uri="{BB962C8B-B14F-4D97-AF65-F5344CB8AC3E}">
        <p14:creationId xmlns:p14="http://schemas.microsoft.com/office/powerpoint/2010/main" val="1579189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B4C1C79-2348-7B4D-3BFB-8A0DF1E2627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Wieloryb nad Bałtykiem">
            <a:extLst>
              <a:ext uri="{FF2B5EF4-FFF2-40B4-BE49-F238E27FC236}">
                <a16:creationId xmlns:a16="http://schemas.microsoft.com/office/drawing/2014/main" id="{B6D69BF3-801D-CB52-E87E-F618352D1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6"/>
            <a:ext cx="12188951" cy="685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750D341C-6F70-7E2E-D881-6D1330F4F7B5}"/>
              </a:ext>
            </a:extLst>
          </p:cNvPr>
          <p:cNvSpPr txBox="1"/>
          <p:nvPr/>
        </p:nvSpPr>
        <p:spPr>
          <a:xfrm>
            <a:off x="293464" y="6040328"/>
            <a:ext cx="6223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fot. Morska Służba Poszukiwania i Ratownictwa/ Pomorze Zachodnie Facebook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41578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AE5338-0B61-8F21-A557-768A780AD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1A71E5F-1944-5867-0509-F7B9FF9C5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0E89212-1867-C071-EAA9-6E89C30FD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D8610F5-48B8-1D25-631D-1024390C4E9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C6FC393-ACE2-27A2-D03B-BCFA65702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" y="-56"/>
            <a:ext cx="12192001" cy="685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839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F5A1A5-36A5-0557-6DE4-9998AA9C0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21CFD2D-EC62-52AC-67DE-99C887F00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35E525B-CAA7-DC6A-8892-FF921895C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79764A9-5B7A-5F52-D175-7F21090CA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D6D99EE-1B45-D6DB-E47C-10299874E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76660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5157F05-A853-7EB3-BDA3-ED97868192A9}"/>
              </a:ext>
            </a:extLst>
          </p:cNvPr>
          <p:cNvSpPr txBox="1"/>
          <p:nvPr/>
        </p:nvSpPr>
        <p:spPr>
          <a:xfrm>
            <a:off x="72863" y="5380672"/>
            <a:ext cx="34606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Autor Wolfgang Wander - http://www.pbase.com/image/70763534, CC BY-SA 3.0</a:t>
            </a:r>
          </a:p>
        </p:txBody>
      </p:sp>
      <p:pic>
        <p:nvPicPr>
          <p:cNvPr id="4100" name="Picture 4" descr="Ilustracja">
            <a:extLst>
              <a:ext uri="{FF2B5EF4-FFF2-40B4-BE49-F238E27FC236}">
                <a16:creationId xmlns:a16="http://schemas.microsoft.com/office/drawing/2014/main" id="{6C56E198-1327-3C23-C359-F7ACB8EC5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451" y="0"/>
            <a:ext cx="51435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lustracja">
            <a:extLst>
              <a:ext uri="{FF2B5EF4-FFF2-40B4-BE49-F238E27FC236}">
                <a16:creationId xmlns:a16="http://schemas.microsoft.com/office/drawing/2014/main" id="{524C76D9-EFDD-8926-AD39-6F175DE55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450" y="3428999"/>
            <a:ext cx="5145880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37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urza szykujemy na morzu">
            <a:extLst>
              <a:ext uri="{FF2B5EF4-FFF2-40B4-BE49-F238E27FC236}">
                <a16:creationId xmlns:a16="http://schemas.microsoft.com/office/drawing/2014/main" id="{6C609EB0-4B80-0CDC-5080-D5EE8A6D7E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t="1573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B0222B5-B739-82A9-5CCC-C5585AE12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44663" y="-4344657"/>
            <a:ext cx="3512260" cy="122015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46000"/>
                </a:srgbClr>
              </a:gs>
              <a:gs pos="100000">
                <a:srgbClr val="000000">
                  <a:alpha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D1D873A-9199-E372-CFF4-1DABE2F52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137434"/>
            <a:ext cx="9740900" cy="2939264"/>
          </a:xfrm>
        </p:spPr>
        <p:txBody>
          <a:bodyPr anchor="t">
            <a:normAutofit/>
          </a:bodyPr>
          <a:lstStyle/>
          <a:p>
            <a:pPr algn="l"/>
            <a:r>
              <a:rPr lang="pl-PL" sz="4000" dirty="0">
                <a:solidFill>
                  <a:srgbClr val="FFFFFF"/>
                </a:solidFill>
              </a:rPr>
              <a:t>Huragan czy flauta?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E23E75-E7E9-4D9F-6D25-5512363F8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878570" y="-449383"/>
            <a:ext cx="2425271" cy="12201588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35000"/>
                </a:srgbClr>
              </a:gs>
              <a:gs pos="100000">
                <a:srgbClr val="000000">
                  <a:alpha val="4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1B115DB-65EB-3FC3-7284-CFDF4ADC6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889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16A15A88-001A-4EEF-8984-D87E64359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CFA134A-3A38-BD0B-425C-B104B16B5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780" y="3242193"/>
            <a:ext cx="7642226" cy="266550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pl-PL" sz="4500" b="1" dirty="0">
                <a:solidFill>
                  <a:schemeClr val="bg1"/>
                </a:solidFill>
              </a:rPr>
              <a:t>Dziękuje za uwagę</a:t>
            </a:r>
            <a:br>
              <a:rPr lang="en-US" sz="4500" b="1" dirty="0">
                <a:solidFill>
                  <a:schemeClr val="bg1"/>
                </a:solidFill>
              </a:rPr>
            </a:br>
            <a:br>
              <a:rPr lang="pl-PL" sz="4500" b="1" dirty="0">
                <a:solidFill>
                  <a:schemeClr val="bg1"/>
                </a:solidFill>
              </a:rPr>
            </a:br>
            <a:br>
              <a:rPr lang="en-US" sz="4500" b="1" dirty="0">
                <a:solidFill>
                  <a:schemeClr val="bg1"/>
                </a:solidFill>
              </a:rPr>
            </a:br>
            <a:r>
              <a:rPr lang="en-US" sz="4500" dirty="0">
                <a:solidFill>
                  <a:schemeClr val="bg1"/>
                </a:solidFill>
              </a:rPr>
              <a:t>piotr.biniek@usz.edu.pl</a:t>
            </a:r>
            <a:br>
              <a:rPr lang="en-US" sz="4500" dirty="0">
                <a:solidFill>
                  <a:schemeClr val="bg1"/>
                </a:solidFill>
              </a:rPr>
            </a:br>
            <a:br>
              <a:rPr lang="en-US" sz="4500" dirty="0">
                <a:solidFill>
                  <a:schemeClr val="bg1"/>
                </a:solidFill>
              </a:rPr>
            </a:br>
            <a:r>
              <a:rPr lang="en-US" sz="3100" dirty="0">
                <a:solidFill>
                  <a:schemeClr val="bg1"/>
                </a:solidFill>
              </a:rPr>
              <a:t>Photos</a:t>
            </a:r>
            <a:r>
              <a:rPr lang="pl-PL" sz="3100" dirty="0">
                <a:solidFill>
                  <a:schemeClr val="bg1"/>
                </a:solidFill>
              </a:rPr>
              <a:t>: Creative </a:t>
            </a:r>
            <a:r>
              <a:rPr lang="pl-PL" sz="3100" dirty="0" err="1">
                <a:solidFill>
                  <a:schemeClr val="bg1"/>
                </a:solidFill>
              </a:rPr>
              <a:t>Commons</a:t>
            </a:r>
            <a:r>
              <a:rPr lang="pl-PL" sz="3100" dirty="0">
                <a:solidFill>
                  <a:schemeClr val="bg1"/>
                </a:solidFill>
              </a:rPr>
              <a:t> </a:t>
            </a:r>
            <a:r>
              <a:rPr lang="en-US" sz="3100" dirty="0">
                <a:solidFill>
                  <a:schemeClr val="bg1"/>
                </a:solidFill>
              </a:rPr>
              <a:t>license</a:t>
            </a:r>
            <a:endParaRPr lang="en-US" sz="4500" dirty="0">
              <a:solidFill>
                <a:schemeClr val="bg1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C395B6D-5214-9EBA-1F8E-5F42EF7D2C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1215" r="24654"/>
          <a:stretch/>
        </p:blipFill>
        <p:spPr>
          <a:xfrm>
            <a:off x="1" y="10"/>
            <a:ext cx="4551219" cy="6857990"/>
          </a:xfrm>
          <a:custGeom>
            <a:avLst/>
            <a:gdLst/>
            <a:ahLst/>
            <a:cxnLst/>
            <a:rect l="l" t="t" r="r" b="b"/>
            <a:pathLst>
              <a:path w="4551219" h="6858000">
                <a:moveTo>
                  <a:pt x="4194211" y="6564619"/>
                </a:moveTo>
                <a:lnTo>
                  <a:pt x="4194211" y="6564620"/>
                </a:lnTo>
                <a:cubicBezTo>
                  <a:pt x="4204498" y="6575478"/>
                  <a:pt x="4210595" y="6582146"/>
                  <a:pt x="4216690" y="6588625"/>
                </a:cubicBezTo>
                <a:lnTo>
                  <a:pt x="4233312" y="6625224"/>
                </a:lnTo>
                <a:lnTo>
                  <a:pt x="4226218" y="6662539"/>
                </a:lnTo>
                <a:lnTo>
                  <a:pt x="4226217" y="6662540"/>
                </a:lnTo>
                <a:lnTo>
                  <a:pt x="4226216" y="6662543"/>
                </a:lnTo>
                <a:lnTo>
                  <a:pt x="4214767" y="6683026"/>
                </a:lnTo>
                <a:lnTo>
                  <a:pt x="4211619" y="6702975"/>
                </a:lnTo>
                <a:lnTo>
                  <a:pt x="4211619" y="6702976"/>
                </a:lnTo>
                <a:cubicBezTo>
                  <a:pt x="4212024" y="6716168"/>
                  <a:pt x="4217168" y="6729218"/>
                  <a:pt x="4225455" y="6742552"/>
                </a:cubicBezTo>
                <a:lnTo>
                  <a:pt x="4225456" y="6742554"/>
                </a:lnTo>
                <a:lnTo>
                  <a:pt x="4244933" y="6812061"/>
                </a:lnTo>
                <a:lnTo>
                  <a:pt x="4244933" y="6812063"/>
                </a:lnTo>
                <a:lnTo>
                  <a:pt x="4244933" y="6812062"/>
                </a:lnTo>
                <a:lnTo>
                  <a:pt x="4244933" y="6812061"/>
                </a:lnTo>
                <a:lnTo>
                  <a:pt x="4240159" y="6776799"/>
                </a:lnTo>
                <a:lnTo>
                  <a:pt x="4225456" y="6742554"/>
                </a:lnTo>
                <a:lnTo>
                  <a:pt x="4225455" y="6742551"/>
                </a:lnTo>
                <a:lnTo>
                  <a:pt x="4211619" y="6702975"/>
                </a:lnTo>
                <a:lnTo>
                  <a:pt x="4226216" y="6662543"/>
                </a:lnTo>
                <a:lnTo>
                  <a:pt x="4226217" y="6662541"/>
                </a:lnTo>
                <a:lnTo>
                  <a:pt x="4226218" y="6662539"/>
                </a:lnTo>
                <a:lnTo>
                  <a:pt x="4233301" y="6645551"/>
                </a:lnTo>
                <a:lnTo>
                  <a:pt x="4233312" y="6625224"/>
                </a:lnTo>
                <a:lnTo>
                  <a:pt x="4233312" y="6625223"/>
                </a:lnTo>
                <a:cubicBezTo>
                  <a:pt x="4231216" y="6611340"/>
                  <a:pt x="4225168" y="6597577"/>
                  <a:pt x="4216690" y="6588624"/>
                </a:cubicBezTo>
                <a:close/>
                <a:moveTo>
                  <a:pt x="4274532" y="6438980"/>
                </a:moveTo>
                <a:lnTo>
                  <a:pt x="4254602" y="6463839"/>
                </a:lnTo>
                <a:lnTo>
                  <a:pt x="4254600" y="6463848"/>
                </a:lnTo>
                <a:lnTo>
                  <a:pt x="4240803" y="6513011"/>
                </a:lnTo>
                <a:lnTo>
                  <a:pt x="4221998" y="6546193"/>
                </a:lnTo>
                <a:lnTo>
                  <a:pt x="4221998" y="6546194"/>
                </a:lnTo>
                <a:lnTo>
                  <a:pt x="4238336" y="6521803"/>
                </a:lnTo>
                <a:lnTo>
                  <a:pt x="4240803" y="6513011"/>
                </a:lnTo>
                <a:lnTo>
                  <a:pt x="4243614" y="6508051"/>
                </a:lnTo>
                <a:lnTo>
                  <a:pt x="4254600" y="6463848"/>
                </a:lnTo>
                <a:lnTo>
                  <a:pt x="4254602" y="6463840"/>
                </a:lnTo>
                <a:cubicBezTo>
                  <a:pt x="4257553" y="6451649"/>
                  <a:pt x="4265030" y="6444076"/>
                  <a:pt x="4274532" y="6438980"/>
                </a:cubicBezTo>
                <a:close/>
                <a:moveTo>
                  <a:pt x="4360506" y="6365203"/>
                </a:moveTo>
                <a:lnTo>
                  <a:pt x="4359224" y="6387909"/>
                </a:lnTo>
                <a:lnTo>
                  <a:pt x="4357461" y="6391548"/>
                </a:lnTo>
                <a:lnTo>
                  <a:pt x="4349806" y="6407331"/>
                </a:lnTo>
                <a:lnTo>
                  <a:pt x="4349806" y="6407332"/>
                </a:lnTo>
                <a:lnTo>
                  <a:pt x="4357461" y="6391548"/>
                </a:lnTo>
                <a:lnTo>
                  <a:pt x="4359225" y="6387909"/>
                </a:lnTo>
                <a:close/>
                <a:moveTo>
                  <a:pt x="4121437" y="4221390"/>
                </a:moveTo>
                <a:lnTo>
                  <a:pt x="4121437" y="4221391"/>
                </a:lnTo>
                <a:cubicBezTo>
                  <a:pt x="4122199" y="4232060"/>
                  <a:pt x="4122389" y="4243872"/>
                  <a:pt x="4127153" y="4253014"/>
                </a:cubicBezTo>
                <a:cubicBezTo>
                  <a:pt x="4139346" y="4277401"/>
                  <a:pt x="4154966" y="4300070"/>
                  <a:pt x="4166969" y="4324645"/>
                </a:cubicBezTo>
                <a:lnTo>
                  <a:pt x="4175923" y="4363890"/>
                </a:lnTo>
                <a:lnTo>
                  <a:pt x="4175161" y="4482003"/>
                </a:lnTo>
                <a:cubicBezTo>
                  <a:pt x="4172493" y="4546775"/>
                  <a:pt x="4171921" y="4612499"/>
                  <a:pt x="4115151" y="4659173"/>
                </a:cubicBezTo>
                <a:cubicBezTo>
                  <a:pt x="4110579" y="4662985"/>
                  <a:pt x="4107911" y="4671175"/>
                  <a:pt x="4107149" y="4677654"/>
                </a:cubicBezTo>
                <a:cubicBezTo>
                  <a:pt x="4103530" y="4707563"/>
                  <a:pt x="4103148" y="4738234"/>
                  <a:pt x="4097242" y="4767763"/>
                </a:cubicBezTo>
                <a:cubicBezTo>
                  <a:pt x="4094861" y="4779574"/>
                  <a:pt x="4094052" y="4790386"/>
                  <a:pt x="4095933" y="4800482"/>
                </a:cubicBezTo>
                <a:lnTo>
                  <a:pt x="4095933" y="4800483"/>
                </a:lnTo>
                <a:cubicBezTo>
                  <a:pt x="4097814" y="4810580"/>
                  <a:pt x="4102387" y="4819963"/>
                  <a:pt x="4110769" y="4828916"/>
                </a:cubicBezTo>
                <a:lnTo>
                  <a:pt x="4132950" y="4863342"/>
                </a:lnTo>
                <a:lnTo>
                  <a:pt x="4140479" y="4889274"/>
                </a:lnTo>
                <a:lnTo>
                  <a:pt x="4138774" y="4912167"/>
                </a:lnTo>
                <a:cubicBezTo>
                  <a:pt x="4137059" y="4919977"/>
                  <a:pt x="4136702" y="4927121"/>
                  <a:pt x="4137372" y="4933803"/>
                </a:cubicBezTo>
                <a:lnTo>
                  <a:pt x="4137372" y="4933804"/>
                </a:lnTo>
                <a:lnTo>
                  <a:pt x="4142131" y="4952672"/>
                </a:lnTo>
                <a:lnTo>
                  <a:pt x="4144924" y="4957453"/>
                </a:lnTo>
                <a:lnTo>
                  <a:pt x="4146202" y="4961455"/>
                </a:lnTo>
                <a:cubicBezTo>
                  <a:pt x="4150713" y="4970096"/>
                  <a:pt x="4156419" y="4978393"/>
                  <a:pt x="4162206" y="4987037"/>
                </a:cubicBezTo>
                <a:cubicBezTo>
                  <a:pt x="4173445" y="5003801"/>
                  <a:pt x="4187543" y="5022852"/>
                  <a:pt x="4188685" y="5041521"/>
                </a:cubicBezTo>
                <a:cubicBezTo>
                  <a:pt x="4189304" y="5052095"/>
                  <a:pt x="4192222" y="5062299"/>
                  <a:pt x="4195901" y="5072375"/>
                </a:cubicBezTo>
                <a:lnTo>
                  <a:pt x="4201805" y="5087442"/>
                </a:lnTo>
                <a:lnTo>
                  <a:pt x="4214832" y="5133219"/>
                </a:lnTo>
                <a:lnTo>
                  <a:pt x="4214833" y="5133224"/>
                </a:lnTo>
                <a:lnTo>
                  <a:pt x="4208118" y="5166112"/>
                </a:lnTo>
                <a:lnTo>
                  <a:pt x="4208118" y="5166113"/>
                </a:lnTo>
                <a:cubicBezTo>
                  <a:pt x="4207356" y="5167637"/>
                  <a:pt x="4207928" y="5169780"/>
                  <a:pt x="4208809" y="5172090"/>
                </a:cubicBezTo>
                <a:lnTo>
                  <a:pt x="4211356" y="5179067"/>
                </a:lnTo>
                <a:cubicBezTo>
                  <a:pt x="4214976" y="5196594"/>
                  <a:pt x="4215024" y="5213597"/>
                  <a:pt x="4211190" y="5229433"/>
                </a:cubicBezTo>
                <a:lnTo>
                  <a:pt x="4200644" y="5248928"/>
                </a:lnTo>
                <a:lnTo>
                  <a:pt x="4187733" y="5272795"/>
                </a:lnTo>
                <a:cubicBezTo>
                  <a:pt x="4176088" y="5285440"/>
                  <a:pt x="4168382" y="5298594"/>
                  <a:pt x="4163830" y="5312287"/>
                </a:cubicBezTo>
                <a:lnTo>
                  <a:pt x="4162774" y="5321350"/>
                </a:lnTo>
                <a:lnTo>
                  <a:pt x="4160300" y="5326162"/>
                </a:lnTo>
                <a:lnTo>
                  <a:pt x="4158854" y="5355013"/>
                </a:lnTo>
                <a:lnTo>
                  <a:pt x="4158854" y="5355014"/>
                </a:lnTo>
                <a:cubicBezTo>
                  <a:pt x="4159503" y="5364882"/>
                  <a:pt x="4161206" y="5375002"/>
                  <a:pt x="4163730" y="5385384"/>
                </a:cubicBezTo>
                <a:cubicBezTo>
                  <a:pt x="4166969" y="5398721"/>
                  <a:pt x="4169255" y="5412057"/>
                  <a:pt x="4171921" y="5425582"/>
                </a:cubicBezTo>
                <a:cubicBezTo>
                  <a:pt x="4175731" y="5443870"/>
                  <a:pt x="4179733" y="5462351"/>
                  <a:pt x="4183543" y="5480637"/>
                </a:cubicBezTo>
                <a:lnTo>
                  <a:pt x="4188067" y="5507667"/>
                </a:lnTo>
                <a:lnTo>
                  <a:pt x="4177448" y="5531691"/>
                </a:lnTo>
                <a:lnTo>
                  <a:pt x="4177447" y="5531692"/>
                </a:lnTo>
                <a:cubicBezTo>
                  <a:pt x="4170398" y="5537599"/>
                  <a:pt x="4167206" y="5542648"/>
                  <a:pt x="4167302" y="5547577"/>
                </a:cubicBezTo>
                <a:lnTo>
                  <a:pt x="4167302" y="5547578"/>
                </a:lnTo>
                <a:cubicBezTo>
                  <a:pt x="4167397" y="5552507"/>
                  <a:pt x="4170779" y="5557317"/>
                  <a:pt x="4176875" y="5562746"/>
                </a:cubicBezTo>
                <a:cubicBezTo>
                  <a:pt x="4219548" y="5600467"/>
                  <a:pt x="4246219" y="5646189"/>
                  <a:pt x="4248123" y="5704483"/>
                </a:cubicBezTo>
                <a:cubicBezTo>
                  <a:pt x="4248505" y="5716485"/>
                  <a:pt x="4251171" y="5728678"/>
                  <a:pt x="4254029" y="5740488"/>
                </a:cubicBezTo>
                <a:cubicBezTo>
                  <a:pt x="4255744" y="5747728"/>
                  <a:pt x="4257650" y="5756493"/>
                  <a:pt x="4262794" y="5760873"/>
                </a:cubicBezTo>
                <a:cubicBezTo>
                  <a:pt x="4302037" y="5794974"/>
                  <a:pt x="4329280" y="5837457"/>
                  <a:pt x="4351189" y="5883751"/>
                </a:cubicBezTo>
                <a:lnTo>
                  <a:pt x="4351191" y="5883755"/>
                </a:lnTo>
                <a:lnTo>
                  <a:pt x="4369094" y="5935945"/>
                </a:lnTo>
                <a:lnTo>
                  <a:pt x="4369096" y="5935949"/>
                </a:lnTo>
                <a:lnTo>
                  <a:pt x="4365476" y="5993289"/>
                </a:lnTo>
                <a:lnTo>
                  <a:pt x="4365475" y="5993290"/>
                </a:lnTo>
                <a:cubicBezTo>
                  <a:pt x="4364334" y="6004530"/>
                  <a:pt x="4364524" y="6017484"/>
                  <a:pt x="4358999" y="6026439"/>
                </a:cubicBezTo>
                <a:cubicBezTo>
                  <a:pt x="4341662" y="6054824"/>
                  <a:pt x="4322994" y="6082257"/>
                  <a:pt x="4302799" y="6108737"/>
                </a:cubicBezTo>
                <a:cubicBezTo>
                  <a:pt x="4294131" y="6120073"/>
                  <a:pt x="4289178" y="6126883"/>
                  <a:pt x="4289107" y="6133313"/>
                </a:cubicBezTo>
                <a:lnTo>
                  <a:pt x="4289107" y="6133314"/>
                </a:lnTo>
                <a:lnTo>
                  <a:pt x="4292807" y="6143189"/>
                </a:lnTo>
                <a:lnTo>
                  <a:pt x="4304703" y="6155599"/>
                </a:lnTo>
                <a:lnTo>
                  <a:pt x="4304706" y="6155602"/>
                </a:lnTo>
                <a:cubicBezTo>
                  <a:pt x="4326994" y="6175797"/>
                  <a:pt x="4338614" y="6200944"/>
                  <a:pt x="4343376" y="6228756"/>
                </a:cubicBezTo>
                <a:lnTo>
                  <a:pt x="4360713" y="6361539"/>
                </a:lnTo>
                <a:lnTo>
                  <a:pt x="4360713" y="6361538"/>
                </a:lnTo>
                <a:cubicBezTo>
                  <a:pt x="4357093" y="6317150"/>
                  <a:pt x="4350808" y="6272763"/>
                  <a:pt x="4343376" y="6228755"/>
                </a:cubicBezTo>
                <a:cubicBezTo>
                  <a:pt x="4338614" y="6200943"/>
                  <a:pt x="4326994" y="6175796"/>
                  <a:pt x="4304706" y="6155601"/>
                </a:cubicBezTo>
                <a:lnTo>
                  <a:pt x="4304703" y="6155599"/>
                </a:lnTo>
                <a:lnTo>
                  <a:pt x="4289107" y="6133314"/>
                </a:lnTo>
                <a:lnTo>
                  <a:pt x="4302799" y="6108738"/>
                </a:lnTo>
                <a:cubicBezTo>
                  <a:pt x="4322994" y="6082258"/>
                  <a:pt x="4341662" y="6054825"/>
                  <a:pt x="4358999" y="6026440"/>
                </a:cubicBezTo>
                <a:cubicBezTo>
                  <a:pt x="4364524" y="6017485"/>
                  <a:pt x="4364334" y="6004531"/>
                  <a:pt x="4365475" y="5993291"/>
                </a:cubicBezTo>
                <a:lnTo>
                  <a:pt x="4365476" y="5993289"/>
                </a:lnTo>
                <a:lnTo>
                  <a:pt x="4368929" y="5964476"/>
                </a:lnTo>
                <a:lnTo>
                  <a:pt x="4369096" y="5935949"/>
                </a:lnTo>
                <a:lnTo>
                  <a:pt x="4369096" y="5935948"/>
                </a:lnTo>
                <a:lnTo>
                  <a:pt x="4369094" y="5935945"/>
                </a:lnTo>
                <a:lnTo>
                  <a:pt x="4362214" y="5909350"/>
                </a:lnTo>
                <a:lnTo>
                  <a:pt x="4351191" y="5883755"/>
                </a:lnTo>
                <a:lnTo>
                  <a:pt x="4351189" y="5883750"/>
                </a:lnTo>
                <a:cubicBezTo>
                  <a:pt x="4329280" y="5837456"/>
                  <a:pt x="4302037" y="5794973"/>
                  <a:pt x="4262794" y="5760872"/>
                </a:cubicBezTo>
                <a:cubicBezTo>
                  <a:pt x="4257650" y="5756492"/>
                  <a:pt x="4255744" y="5747727"/>
                  <a:pt x="4254029" y="5740487"/>
                </a:cubicBezTo>
                <a:cubicBezTo>
                  <a:pt x="4251171" y="5728677"/>
                  <a:pt x="4248505" y="5716484"/>
                  <a:pt x="4248123" y="5704482"/>
                </a:cubicBezTo>
                <a:cubicBezTo>
                  <a:pt x="4246219" y="5646188"/>
                  <a:pt x="4219548" y="5600466"/>
                  <a:pt x="4176875" y="5562745"/>
                </a:cubicBezTo>
                <a:lnTo>
                  <a:pt x="4167302" y="5547577"/>
                </a:lnTo>
                <a:lnTo>
                  <a:pt x="4177447" y="5531693"/>
                </a:lnTo>
                <a:lnTo>
                  <a:pt x="4177448" y="5531691"/>
                </a:lnTo>
                <a:lnTo>
                  <a:pt x="4185847" y="5520421"/>
                </a:lnTo>
                <a:lnTo>
                  <a:pt x="4188067" y="5507667"/>
                </a:lnTo>
                <a:lnTo>
                  <a:pt x="4188067" y="5507666"/>
                </a:lnTo>
                <a:cubicBezTo>
                  <a:pt x="4188020" y="5498831"/>
                  <a:pt x="4185448" y="5489496"/>
                  <a:pt x="4183543" y="5480636"/>
                </a:cubicBezTo>
                <a:cubicBezTo>
                  <a:pt x="4179733" y="5462350"/>
                  <a:pt x="4175731" y="5443869"/>
                  <a:pt x="4171921" y="5425581"/>
                </a:cubicBezTo>
                <a:cubicBezTo>
                  <a:pt x="4169255" y="5412056"/>
                  <a:pt x="4166969" y="5398720"/>
                  <a:pt x="4163730" y="5385383"/>
                </a:cubicBezTo>
                <a:lnTo>
                  <a:pt x="4158854" y="5355013"/>
                </a:lnTo>
                <a:lnTo>
                  <a:pt x="4162774" y="5321350"/>
                </a:lnTo>
                <a:lnTo>
                  <a:pt x="4187733" y="5272796"/>
                </a:lnTo>
                <a:lnTo>
                  <a:pt x="4200644" y="5248928"/>
                </a:lnTo>
                <a:lnTo>
                  <a:pt x="4211191" y="5229432"/>
                </a:lnTo>
                <a:lnTo>
                  <a:pt x="4211356" y="5179067"/>
                </a:lnTo>
                <a:lnTo>
                  <a:pt x="4211356" y="5179066"/>
                </a:lnTo>
                <a:cubicBezTo>
                  <a:pt x="4210880" y="5176875"/>
                  <a:pt x="4209690" y="5174399"/>
                  <a:pt x="4208809" y="5172089"/>
                </a:cubicBezTo>
                <a:lnTo>
                  <a:pt x="4208118" y="5166113"/>
                </a:lnTo>
                <a:lnTo>
                  <a:pt x="4214833" y="5133224"/>
                </a:lnTo>
                <a:lnTo>
                  <a:pt x="4214833" y="5133223"/>
                </a:lnTo>
                <a:lnTo>
                  <a:pt x="4214832" y="5133219"/>
                </a:lnTo>
                <a:lnTo>
                  <a:pt x="4207690" y="5102460"/>
                </a:lnTo>
                <a:lnTo>
                  <a:pt x="4201805" y="5087442"/>
                </a:lnTo>
                <a:lnTo>
                  <a:pt x="4201799" y="5087422"/>
                </a:lnTo>
                <a:cubicBezTo>
                  <a:pt x="4195713" y="5072410"/>
                  <a:pt x="4189614" y="5057380"/>
                  <a:pt x="4188685" y="5041520"/>
                </a:cubicBezTo>
                <a:cubicBezTo>
                  <a:pt x="4187543" y="5022851"/>
                  <a:pt x="4173445" y="5003800"/>
                  <a:pt x="4162206" y="4987036"/>
                </a:cubicBezTo>
                <a:lnTo>
                  <a:pt x="4144924" y="4957453"/>
                </a:lnTo>
                <a:lnTo>
                  <a:pt x="4137372" y="4933804"/>
                </a:lnTo>
                <a:lnTo>
                  <a:pt x="4138774" y="4912168"/>
                </a:lnTo>
                <a:cubicBezTo>
                  <a:pt x="4140536" y="4904357"/>
                  <a:pt x="4141048" y="4896713"/>
                  <a:pt x="4140479" y="4889275"/>
                </a:cubicBezTo>
                <a:lnTo>
                  <a:pt x="4140479" y="4889274"/>
                </a:lnTo>
                <a:lnTo>
                  <a:pt x="4135701" y="4867613"/>
                </a:lnTo>
                <a:lnTo>
                  <a:pt x="4132950" y="4863342"/>
                </a:lnTo>
                <a:lnTo>
                  <a:pt x="4131200" y="4857316"/>
                </a:lnTo>
                <a:cubicBezTo>
                  <a:pt x="4126057" y="4847213"/>
                  <a:pt x="4119056" y="4837702"/>
                  <a:pt x="4110769" y="4828915"/>
                </a:cubicBezTo>
                <a:lnTo>
                  <a:pt x="4095933" y="4800482"/>
                </a:lnTo>
                <a:lnTo>
                  <a:pt x="4097242" y="4767764"/>
                </a:lnTo>
                <a:cubicBezTo>
                  <a:pt x="4103148" y="4738235"/>
                  <a:pt x="4103530" y="4707564"/>
                  <a:pt x="4107149" y="4677655"/>
                </a:cubicBezTo>
                <a:cubicBezTo>
                  <a:pt x="4107911" y="4671176"/>
                  <a:pt x="4110579" y="4662986"/>
                  <a:pt x="4115151" y="4659174"/>
                </a:cubicBezTo>
                <a:cubicBezTo>
                  <a:pt x="4171921" y="4612500"/>
                  <a:pt x="4172493" y="4546776"/>
                  <a:pt x="4175161" y="4482004"/>
                </a:cubicBezTo>
                <a:cubicBezTo>
                  <a:pt x="4176875" y="4442761"/>
                  <a:pt x="4176875" y="4403325"/>
                  <a:pt x="4175923" y="4363890"/>
                </a:cubicBezTo>
                <a:lnTo>
                  <a:pt x="4175923" y="4363889"/>
                </a:lnTo>
                <a:cubicBezTo>
                  <a:pt x="4175731" y="4350553"/>
                  <a:pt x="4172683" y="4336456"/>
                  <a:pt x="4166969" y="4324644"/>
                </a:cubicBezTo>
                <a:cubicBezTo>
                  <a:pt x="4154966" y="4300069"/>
                  <a:pt x="4139346" y="4277400"/>
                  <a:pt x="4127153" y="4253013"/>
                </a:cubicBezTo>
                <a:close/>
                <a:moveTo>
                  <a:pt x="4190328" y="2836171"/>
                </a:moveTo>
                <a:lnTo>
                  <a:pt x="4181637" y="2848792"/>
                </a:lnTo>
                <a:cubicBezTo>
                  <a:pt x="4176637" y="2865009"/>
                  <a:pt x="4170779" y="2881306"/>
                  <a:pt x="4166033" y="2897784"/>
                </a:cubicBezTo>
                <a:lnTo>
                  <a:pt x="4165004" y="2903549"/>
                </a:lnTo>
                <a:lnTo>
                  <a:pt x="4161730" y="2914327"/>
                </a:lnTo>
                <a:lnTo>
                  <a:pt x="4157099" y="2947858"/>
                </a:lnTo>
                <a:lnTo>
                  <a:pt x="4157098" y="2947861"/>
                </a:lnTo>
                <a:lnTo>
                  <a:pt x="4157098" y="2947862"/>
                </a:lnTo>
                <a:cubicBezTo>
                  <a:pt x="4156729" y="2959156"/>
                  <a:pt x="4157729" y="2970575"/>
                  <a:pt x="4160682" y="2982148"/>
                </a:cubicBezTo>
                <a:lnTo>
                  <a:pt x="4172375" y="3077401"/>
                </a:lnTo>
                <a:lnTo>
                  <a:pt x="4159920" y="3172653"/>
                </a:lnTo>
                <a:cubicBezTo>
                  <a:pt x="4134011" y="3276479"/>
                  <a:pt x="4106579" y="3380304"/>
                  <a:pt x="4112293" y="3489466"/>
                </a:cubicBezTo>
                <a:cubicBezTo>
                  <a:pt x="4113245" y="3507562"/>
                  <a:pt x="4101624" y="3529089"/>
                  <a:pt x="4090194" y="3544712"/>
                </a:cubicBezTo>
                <a:cubicBezTo>
                  <a:pt x="4079336" y="3559667"/>
                  <a:pt x="4073477" y="3566811"/>
                  <a:pt x="4072572" y="3574407"/>
                </a:cubicBezTo>
                <a:lnTo>
                  <a:pt x="4072572" y="3574408"/>
                </a:lnTo>
                <a:cubicBezTo>
                  <a:pt x="4071667" y="3582004"/>
                  <a:pt x="4075716" y="3590053"/>
                  <a:pt x="4084670" y="3606817"/>
                </a:cubicBezTo>
                <a:cubicBezTo>
                  <a:pt x="4089052" y="3614819"/>
                  <a:pt x="4091718" y="3624725"/>
                  <a:pt x="4098196" y="3630632"/>
                </a:cubicBezTo>
                <a:lnTo>
                  <a:pt x="4115925" y="3654415"/>
                </a:lnTo>
                <a:lnTo>
                  <a:pt x="4118836" y="3665923"/>
                </a:lnTo>
                <a:lnTo>
                  <a:pt x="4122437" y="3680163"/>
                </a:lnTo>
                <a:lnTo>
                  <a:pt x="4118389" y="3734836"/>
                </a:lnTo>
                <a:lnTo>
                  <a:pt x="4118389" y="3734837"/>
                </a:lnTo>
                <a:cubicBezTo>
                  <a:pt x="4117437" y="3741315"/>
                  <a:pt x="4116103" y="3749125"/>
                  <a:pt x="4118771" y="3754652"/>
                </a:cubicBezTo>
                <a:lnTo>
                  <a:pt x="4125128" y="3789775"/>
                </a:lnTo>
                <a:lnTo>
                  <a:pt x="4110197" y="3822471"/>
                </a:lnTo>
                <a:cubicBezTo>
                  <a:pt x="4103149" y="3831901"/>
                  <a:pt x="4097529" y="3842045"/>
                  <a:pt x="4095862" y="3852618"/>
                </a:cubicBezTo>
                <a:lnTo>
                  <a:pt x="4095862" y="3852619"/>
                </a:lnTo>
                <a:lnTo>
                  <a:pt x="4096642" y="3868763"/>
                </a:lnTo>
                <a:lnTo>
                  <a:pt x="4105245" y="3885336"/>
                </a:lnTo>
                <a:lnTo>
                  <a:pt x="4105245" y="3885338"/>
                </a:lnTo>
                <a:cubicBezTo>
                  <a:pt x="4114961" y="3897721"/>
                  <a:pt x="4122367" y="3910318"/>
                  <a:pt x="4127626" y="3923124"/>
                </a:cubicBezTo>
                <a:lnTo>
                  <a:pt x="4137130" y="3962159"/>
                </a:lnTo>
                <a:lnTo>
                  <a:pt x="4121438" y="4043837"/>
                </a:lnTo>
                <a:lnTo>
                  <a:pt x="4121437" y="4043838"/>
                </a:lnTo>
                <a:cubicBezTo>
                  <a:pt x="4112674" y="4063841"/>
                  <a:pt x="4107292" y="4083701"/>
                  <a:pt x="4106316" y="4103824"/>
                </a:cubicBezTo>
                <a:lnTo>
                  <a:pt x="4106316" y="4103825"/>
                </a:lnTo>
                <a:lnTo>
                  <a:pt x="4108283" y="4134255"/>
                </a:lnTo>
                <a:lnTo>
                  <a:pt x="4117627" y="4165381"/>
                </a:lnTo>
                <a:lnTo>
                  <a:pt x="4117627" y="4165383"/>
                </a:lnTo>
                <a:lnTo>
                  <a:pt x="4121532" y="4192387"/>
                </a:lnTo>
                <a:lnTo>
                  <a:pt x="4121532" y="4192386"/>
                </a:lnTo>
                <a:cubicBezTo>
                  <a:pt x="4121628" y="4182766"/>
                  <a:pt x="4121056" y="4173479"/>
                  <a:pt x="4117627" y="4165382"/>
                </a:cubicBezTo>
                <a:lnTo>
                  <a:pt x="4117627" y="4165381"/>
                </a:lnTo>
                <a:lnTo>
                  <a:pt x="4106316" y="4103825"/>
                </a:lnTo>
                <a:lnTo>
                  <a:pt x="4121437" y="4043839"/>
                </a:lnTo>
                <a:lnTo>
                  <a:pt x="4121438" y="4043837"/>
                </a:lnTo>
                <a:lnTo>
                  <a:pt x="4134740" y="4002409"/>
                </a:lnTo>
                <a:lnTo>
                  <a:pt x="4137130" y="3962159"/>
                </a:lnTo>
                <a:lnTo>
                  <a:pt x="4137130" y="3962158"/>
                </a:lnTo>
                <a:cubicBezTo>
                  <a:pt x="4134868" y="3935726"/>
                  <a:pt x="4124677" y="3910103"/>
                  <a:pt x="4105245" y="3885337"/>
                </a:cubicBezTo>
                <a:lnTo>
                  <a:pt x="4105245" y="3885336"/>
                </a:lnTo>
                <a:lnTo>
                  <a:pt x="4095862" y="3852619"/>
                </a:lnTo>
                <a:lnTo>
                  <a:pt x="4110197" y="3822472"/>
                </a:lnTo>
                <a:cubicBezTo>
                  <a:pt x="4118389" y="3811613"/>
                  <a:pt x="4123533" y="3800896"/>
                  <a:pt x="4125128" y="3789776"/>
                </a:cubicBezTo>
                <a:lnTo>
                  <a:pt x="4125128" y="3789775"/>
                </a:lnTo>
                <a:cubicBezTo>
                  <a:pt x="4126724" y="3778654"/>
                  <a:pt x="4124771" y="3767129"/>
                  <a:pt x="4118771" y="3754651"/>
                </a:cubicBezTo>
                <a:lnTo>
                  <a:pt x="4118389" y="3734837"/>
                </a:lnTo>
                <a:lnTo>
                  <a:pt x="4122437" y="3680163"/>
                </a:lnTo>
                <a:lnTo>
                  <a:pt x="4122437" y="3680162"/>
                </a:lnTo>
                <a:lnTo>
                  <a:pt x="4118836" y="3665923"/>
                </a:lnTo>
                <a:lnTo>
                  <a:pt x="4115925" y="3654415"/>
                </a:lnTo>
                <a:lnTo>
                  <a:pt x="4115925" y="3654415"/>
                </a:lnTo>
                <a:lnTo>
                  <a:pt x="4115925" y="3654415"/>
                </a:lnTo>
                <a:cubicBezTo>
                  <a:pt x="4112115" y="3646122"/>
                  <a:pt x="4106436" y="3638156"/>
                  <a:pt x="4098196" y="3630631"/>
                </a:cubicBezTo>
                <a:cubicBezTo>
                  <a:pt x="4091718" y="3624724"/>
                  <a:pt x="4089052" y="3614818"/>
                  <a:pt x="4084670" y="3606816"/>
                </a:cubicBezTo>
                <a:cubicBezTo>
                  <a:pt x="4080193" y="3598434"/>
                  <a:pt x="4076942" y="3592231"/>
                  <a:pt x="4074924" y="3587173"/>
                </a:cubicBezTo>
                <a:lnTo>
                  <a:pt x="4072572" y="3574407"/>
                </a:lnTo>
                <a:lnTo>
                  <a:pt x="4077651" y="3562320"/>
                </a:lnTo>
                <a:cubicBezTo>
                  <a:pt x="4080586" y="3557715"/>
                  <a:pt x="4084765" y="3552190"/>
                  <a:pt x="4090194" y="3544713"/>
                </a:cubicBezTo>
                <a:cubicBezTo>
                  <a:pt x="4101624" y="3529090"/>
                  <a:pt x="4113245" y="3507563"/>
                  <a:pt x="4112293" y="3489467"/>
                </a:cubicBezTo>
                <a:cubicBezTo>
                  <a:pt x="4106579" y="3380305"/>
                  <a:pt x="4134011" y="3276480"/>
                  <a:pt x="4159920" y="3172654"/>
                </a:cubicBezTo>
                <a:cubicBezTo>
                  <a:pt x="4167922" y="3140649"/>
                  <a:pt x="4172160" y="3109025"/>
                  <a:pt x="4172375" y="3077401"/>
                </a:cubicBezTo>
                <a:lnTo>
                  <a:pt x="4172375" y="3077400"/>
                </a:lnTo>
                <a:cubicBezTo>
                  <a:pt x="4172589" y="3045776"/>
                  <a:pt x="4168779" y="3014152"/>
                  <a:pt x="4160682" y="2982147"/>
                </a:cubicBezTo>
                <a:lnTo>
                  <a:pt x="4157098" y="2947862"/>
                </a:lnTo>
                <a:lnTo>
                  <a:pt x="4157099" y="2947858"/>
                </a:lnTo>
                <a:lnTo>
                  <a:pt x="4165004" y="2903549"/>
                </a:lnTo>
                <a:lnTo>
                  <a:pt x="4181637" y="2848793"/>
                </a:lnTo>
                <a:cubicBezTo>
                  <a:pt x="4182970" y="2844316"/>
                  <a:pt x="4186256" y="2839982"/>
                  <a:pt x="4190328" y="2836172"/>
                </a:cubicBezTo>
                <a:close/>
                <a:moveTo>
                  <a:pt x="3705842" y="1508457"/>
                </a:moveTo>
                <a:lnTo>
                  <a:pt x="3677748" y="1596213"/>
                </a:lnTo>
                <a:cubicBezTo>
                  <a:pt x="3675271" y="1604978"/>
                  <a:pt x="3676796" y="1615836"/>
                  <a:pt x="3679653" y="1624980"/>
                </a:cubicBezTo>
                <a:cubicBezTo>
                  <a:pt x="3689369" y="1656223"/>
                  <a:pt x="3713754" y="1676036"/>
                  <a:pt x="3736234" y="1697753"/>
                </a:cubicBezTo>
                <a:cubicBezTo>
                  <a:pt x="3746141" y="1707279"/>
                  <a:pt x="3753189" y="1720423"/>
                  <a:pt x="3758903" y="1733188"/>
                </a:cubicBezTo>
                <a:cubicBezTo>
                  <a:pt x="3773574" y="1766335"/>
                  <a:pt x="3786718" y="1800246"/>
                  <a:pt x="3800624" y="1833775"/>
                </a:cubicBezTo>
                <a:cubicBezTo>
                  <a:pt x="3801958" y="1837013"/>
                  <a:pt x="3805387" y="1839679"/>
                  <a:pt x="3808245" y="1842158"/>
                </a:cubicBezTo>
                <a:cubicBezTo>
                  <a:pt x="3838346" y="1866922"/>
                  <a:pt x="3868635" y="1891497"/>
                  <a:pt x="3898736" y="1916454"/>
                </a:cubicBezTo>
                <a:cubicBezTo>
                  <a:pt x="3904450" y="1921216"/>
                  <a:pt x="3908642" y="1928076"/>
                  <a:pt x="3914166" y="1933219"/>
                </a:cubicBezTo>
                <a:cubicBezTo>
                  <a:pt x="3921786" y="1940459"/>
                  <a:pt x="3929027" y="1949603"/>
                  <a:pt x="3938171" y="1953413"/>
                </a:cubicBezTo>
                <a:cubicBezTo>
                  <a:pt x="3966936" y="1965224"/>
                  <a:pt x="3979320" y="1987894"/>
                  <a:pt x="3984654" y="2016469"/>
                </a:cubicBezTo>
                <a:cubicBezTo>
                  <a:pt x="3989607" y="2042570"/>
                  <a:pt x="3993799" y="2068669"/>
                  <a:pt x="3999513" y="2094578"/>
                </a:cubicBezTo>
                <a:cubicBezTo>
                  <a:pt x="4006371" y="2126201"/>
                  <a:pt x="4013801" y="2157636"/>
                  <a:pt x="4022184" y="2188879"/>
                </a:cubicBezTo>
                <a:cubicBezTo>
                  <a:pt x="4025804" y="2202404"/>
                  <a:pt x="4029994" y="2216692"/>
                  <a:pt x="4037424" y="2228314"/>
                </a:cubicBezTo>
                <a:cubicBezTo>
                  <a:pt x="4057999" y="2260890"/>
                  <a:pt x="4071905" y="2295753"/>
                  <a:pt x="4066381" y="2334044"/>
                </a:cubicBezTo>
                <a:cubicBezTo>
                  <a:pt x="4061999" y="2364715"/>
                  <a:pt x="4073239" y="2390434"/>
                  <a:pt x="4090766" y="2409485"/>
                </a:cubicBezTo>
                <a:cubicBezTo>
                  <a:pt x="4098720" y="2418154"/>
                  <a:pt x="4104233" y="2426976"/>
                  <a:pt x="4107867" y="2435912"/>
                </a:cubicBezTo>
                <a:lnTo>
                  <a:pt x="4113698" y="2463017"/>
                </a:lnTo>
                <a:lnTo>
                  <a:pt x="4105056" y="2518262"/>
                </a:lnTo>
                <a:lnTo>
                  <a:pt x="4105055" y="2518263"/>
                </a:lnTo>
                <a:cubicBezTo>
                  <a:pt x="4102388" y="2527789"/>
                  <a:pt x="4101244" y="2536456"/>
                  <a:pt x="4101411" y="2545005"/>
                </a:cubicBezTo>
                <a:lnTo>
                  <a:pt x="4101411" y="2545006"/>
                </a:lnTo>
                <a:cubicBezTo>
                  <a:pt x="4101577" y="2553555"/>
                  <a:pt x="4103054" y="2561985"/>
                  <a:pt x="4105625" y="2571034"/>
                </a:cubicBezTo>
                <a:cubicBezTo>
                  <a:pt x="4117627" y="2612945"/>
                  <a:pt x="4150204" y="2640950"/>
                  <a:pt x="4178779" y="2668001"/>
                </a:cubicBezTo>
                <a:cubicBezTo>
                  <a:pt x="4203164" y="2691054"/>
                  <a:pt x="4216880" y="2716963"/>
                  <a:pt x="4227170" y="2745348"/>
                </a:cubicBezTo>
                <a:lnTo>
                  <a:pt x="4227170" y="2745351"/>
                </a:lnTo>
                <a:lnTo>
                  <a:pt x="4233090" y="2778005"/>
                </a:lnTo>
                <a:lnTo>
                  <a:pt x="4232670" y="2785439"/>
                </a:lnTo>
                <a:lnTo>
                  <a:pt x="4222591" y="2811779"/>
                </a:lnTo>
                <a:lnTo>
                  <a:pt x="4222587" y="2811786"/>
                </a:lnTo>
                <a:lnTo>
                  <a:pt x="4222588" y="2811786"/>
                </a:lnTo>
                <a:lnTo>
                  <a:pt x="4222591" y="2811779"/>
                </a:lnTo>
                <a:lnTo>
                  <a:pt x="4232241" y="2793022"/>
                </a:lnTo>
                <a:lnTo>
                  <a:pt x="4232670" y="2785439"/>
                </a:lnTo>
                <a:lnTo>
                  <a:pt x="4233870" y="2782304"/>
                </a:lnTo>
                <a:lnTo>
                  <a:pt x="4233090" y="2778005"/>
                </a:lnTo>
                <a:lnTo>
                  <a:pt x="4233500" y="2770757"/>
                </a:lnTo>
                <a:lnTo>
                  <a:pt x="4227170" y="2745351"/>
                </a:lnTo>
                <a:lnTo>
                  <a:pt x="4227170" y="2745347"/>
                </a:lnTo>
                <a:cubicBezTo>
                  <a:pt x="4216880" y="2716962"/>
                  <a:pt x="4203164" y="2691053"/>
                  <a:pt x="4178779" y="2668000"/>
                </a:cubicBezTo>
                <a:cubicBezTo>
                  <a:pt x="4150204" y="2640949"/>
                  <a:pt x="4117627" y="2612944"/>
                  <a:pt x="4105625" y="2571033"/>
                </a:cubicBezTo>
                <a:lnTo>
                  <a:pt x="4101411" y="2545006"/>
                </a:lnTo>
                <a:lnTo>
                  <a:pt x="4105055" y="2518264"/>
                </a:lnTo>
                <a:lnTo>
                  <a:pt x="4105056" y="2518262"/>
                </a:lnTo>
                <a:lnTo>
                  <a:pt x="4111636" y="2490550"/>
                </a:lnTo>
                <a:lnTo>
                  <a:pt x="4113698" y="2463017"/>
                </a:lnTo>
                <a:lnTo>
                  <a:pt x="4113698" y="2463016"/>
                </a:lnTo>
                <a:cubicBezTo>
                  <a:pt x="4112817" y="2444776"/>
                  <a:pt x="4106674" y="2426821"/>
                  <a:pt x="4090766" y="2409484"/>
                </a:cubicBezTo>
                <a:cubicBezTo>
                  <a:pt x="4073239" y="2390433"/>
                  <a:pt x="4061999" y="2364714"/>
                  <a:pt x="4066381" y="2334043"/>
                </a:cubicBezTo>
                <a:cubicBezTo>
                  <a:pt x="4071905" y="2295752"/>
                  <a:pt x="4057999" y="2260889"/>
                  <a:pt x="4037424" y="2228313"/>
                </a:cubicBezTo>
                <a:cubicBezTo>
                  <a:pt x="4029994" y="2216691"/>
                  <a:pt x="4025804" y="2202403"/>
                  <a:pt x="4022184" y="2188878"/>
                </a:cubicBezTo>
                <a:cubicBezTo>
                  <a:pt x="4013801" y="2157635"/>
                  <a:pt x="4006371" y="2126200"/>
                  <a:pt x="3999513" y="2094577"/>
                </a:cubicBezTo>
                <a:cubicBezTo>
                  <a:pt x="3993799" y="2068668"/>
                  <a:pt x="3989607" y="2042569"/>
                  <a:pt x="3984654" y="2016468"/>
                </a:cubicBezTo>
                <a:cubicBezTo>
                  <a:pt x="3979320" y="1987893"/>
                  <a:pt x="3966936" y="1965223"/>
                  <a:pt x="3938171" y="1953412"/>
                </a:cubicBezTo>
                <a:cubicBezTo>
                  <a:pt x="3929027" y="1949602"/>
                  <a:pt x="3921786" y="1940458"/>
                  <a:pt x="3914166" y="1933218"/>
                </a:cubicBezTo>
                <a:cubicBezTo>
                  <a:pt x="3908642" y="1928075"/>
                  <a:pt x="3904450" y="1921215"/>
                  <a:pt x="3898736" y="1916453"/>
                </a:cubicBezTo>
                <a:cubicBezTo>
                  <a:pt x="3868635" y="1891496"/>
                  <a:pt x="3838346" y="1866921"/>
                  <a:pt x="3808245" y="1842157"/>
                </a:cubicBezTo>
                <a:cubicBezTo>
                  <a:pt x="3805387" y="1839678"/>
                  <a:pt x="3801958" y="1837012"/>
                  <a:pt x="3800624" y="1833774"/>
                </a:cubicBezTo>
                <a:cubicBezTo>
                  <a:pt x="3786718" y="1800245"/>
                  <a:pt x="3773575" y="1766334"/>
                  <a:pt x="3758903" y="1733187"/>
                </a:cubicBezTo>
                <a:cubicBezTo>
                  <a:pt x="3753189" y="1720422"/>
                  <a:pt x="3746141" y="1707278"/>
                  <a:pt x="3736235" y="1697752"/>
                </a:cubicBezTo>
                <a:cubicBezTo>
                  <a:pt x="3713755" y="1676035"/>
                  <a:pt x="3689369" y="1656222"/>
                  <a:pt x="3679653" y="1624979"/>
                </a:cubicBezTo>
                <a:cubicBezTo>
                  <a:pt x="3676797" y="1615835"/>
                  <a:pt x="3675272" y="1604977"/>
                  <a:pt x="3677749" y="1596212"/>
                </a:cubicBezTo>
                <a:close/>
                <a:moveTo>
                  <a:pt x="3724447" y="1459072"/>
                </a:moveTo>
                <a:lnTo>
                  <a:pt x="3724446" y="1459073"/>
                </a:lnTo>
                <a:lnTo>
                  <a:pt x="3715229" y="1481571"/>
                </a:lnTo>
                <a:close/>
                <a:moveTo>
                  <a:pt x="3743640" y="1268757"/>
                </a:moveTo>
                <a:cubicBezTo>
                  <a:pt x="3744092" y="1275401"/>
                  <a:pt x="3745664" y="1281688"/>
                  <a:pt x="3748807" y="1286069"/>
                </a:cubicBezTo>
                <a:cubicBezTo>
                  <a:pt x="3763380" y="1306929"/>
                  <a:pt x="3769620" y="1328552"/>
                  <a:pt x="3771144" y="1350627"/>
                </a:cubicBezTo>
                <a:lnTo>
                  <a:pt x="3765550" y="1413839"/>
                </a:lnTo>
                <a:lnTo>
                  <a:pt x="3771145" y="1350626"/>
                </a:lnTo>
                <a:cubicBezTo>
                  <a:pt x="3769620" y="1328551"/>
                  <a:pt x="3763381" y="1306929"/>
                  <a:pt x="3748807" y="1286068"/>
                </a:cubicBezTo>
                <a:close/>
                <a:moveTo>
                  <a:pt x="3685369" y="773034"/>
                </a:moveTo>
                <a:lnTo>
                  <a:pt x="3685369" y="773035"/>
                </a:lnTo>
                <a:cubicBezTo>
                  <a:pt x="3687655" y="800276"/>
                  <a:pt x="3690893" y="827329"/>
                  <a:pt x="3693369" y="854379"/>
                </a:cubicBezTo>
                <a:cubicBezTo>
                  <a:pt x="3695655" y="878956"/>
                  <a:pt x="3696417" y="903722"/>
                  <a:pt x="3724422" y="915343"/>
                </a:cubicBezTo>
                <a:cubicBezTo>
                  <a:pt x="3728804" y="917059"/>
                  <a:pt x="3732042" y="922773"/>
                  <a:pt x="3734900" y="927155"/>
                </a:cubicBezTo>
                <a:cubicBezTo>
                  <a:pt x="3778908" y="994785"/>
                  <a:pt x="3777764" y="1030980"/>
                  <a:pt x="3731280" y="1097087"/>
                </a:cubicBezTo>
                <a:cubicBezTo>
                  <a:pt x="3726518" y="1103945"/>
                  <a:pt x="3723088" y="1118613"/>
                  <a:pt x="3726898" y="1123185"/>
                </a:cubicBezTo>
                <a:cubicBezTo>
                  <a:pt x="3742710" y="1142617"/>
                  <a:pt x="3749759" y="1162953"/>
                  <a:pt x="3751617" y="1184028"/>
                </a:cubicBezTo>
                <a:cubicBezTo>
                  <a:pt x="3749759" y="1162953"/>
                  <a:pt x="3742711" y="1142616"/>
                  <a:pt x="3726899" y="1123184"/>
                </a:cubicBezTo>
                <a:cubicBezTo>
                  <a:pt x="3723089" y="1118612"/>
                  <a:pt x="3726519" y="1103944"/>
                  <a:pt x="3731281" y="1097086"/>
                </a:cubicBezTo>
                <a:cubicBezTo>
                  <a:pt x="3777765" y="1030979"/>
                  <a:pt x="3778909" y="994784"/>
                  <a:pt x="3734901" y="927154"/>
                </a:cubicBezTo>
                <a:cubicBezTo>
                  <a:pt x="3732043" y="922772"/>
                  <a:pt x="3728805" y="917058"/>
                  <a:pt x="3724423" y="915342"/>
                </a:cubicBezTo>
                <a:cubicBezTo>
                  <a:pt x="3696417" y="903721"/>
                  <a:pt x="3695655" y="878955"/>
                  <a:pt x="3693369" y="854378"/>
                </a:cubicBezTo>
                <a:close/>
                <a:moveTo>
                  <a:pt x="3740770" y="517850"/>
                </a:moveTo>
                <a:lnTo>
                  <a:pt x="3731852" y="556047"/>
                </a:lnTo>
                <a:cubicBezTo>
                  <a:pt x="3729756" y="564048"/>
                  <a:pt x="3724232" y="572622"/>
                  <a:pt x="3725374" y="580050"/>
                </a:cubicBezTo>
                <a:cubicBezTo>
                  <a:pt x="3728708" y="601578"/>
                  <a:pt x="3726279" y="622200"/>
                  <a:pt x="3721993" y="642537"/>
                </a:cubicBezTo>
                <a:lnTo>
                  <a:pt x="3709470" y="694927"/>
                </a:lnTo>
                <a:lnTo>
                  <a:pt x="3721994" y="642536"/>
                </a:lnTo>
                <a:cubicBezTo>
                  <a:pt x="3726280" y="622200"/>
                  <a:pt x="3728709" y="601577"/>
                  <a:pt x="3725375" y="580049"/>
                </a:cubicBezTo>
                <a:cubicBezTo>
                  <a:pt x="3724233" y="572621"/>
                  <a:pt x="3729757" y="564047"/>
                  <a:pt x="3731853" y="556046"/>
                </a:cubicBezTo>
                <a:close/>
                <a:moveTo>
                  <a:pt x="3754065" y="298168"/>
                </a:moveTo>
                <a:lnTo>
                  <a:pt x="3739283" y="313532"/>
                </a:lnTo>
                <a:lnTo>
                  <a:pt x="3739283" y="313532"/>
                </a:lnTo>
                <a:lnTo>
                  <a:pt x="3739282" y="313533"/>
                </a:lnTo>
                <a:cubicBezTo>
                  <a:pt x="3735090" y="316389"/>
                  <a:pt x="3737376" y="330298"/>
                  <a:pt x="3738710" y="338870"/>
                </a:cubicBezTo>
                <a:lnTo>
                  <a:pt x="3738716" y="338898"/>
                </a:lnTo>
                <a:lnTo>
                  <a:pt x="3748617" y="395639"/>
                </a:lnTo>
                <a:lnTo>
                  <a:pt x="3744807" y="367327"/>
                </a:lnTo>
                <a:lnTo>
                  <a:pt x="3738716" y="338898"/>
                </a:lnTo>
                <a:lnTo>
                  <a:pt x="3738711" y="338869"/>
                </a:lnTo>
                <a:cubicBezTo>
                  <a:pt x="3738044" y="334583"/>
                  <a:pt x="3737139" y="328963"/>
                  <a:pt x="3736925" y="324057"/>
                </a:cubicBezTo>
                <a:lnTo>
                  <a:pt x="3739283" y="313532"/>
                </a:lnTo>
                <a:close/>
                <a:moveTo>
                  <a:pt x="3761610" y="281567"/>
                </a:moveTo>
                <a:lnTo>
                  <a:pt x="3756715" y="295414"/>
                </a:lnTo>
                <a:lnTo>
                  <a:pt x="3756716" y="295414"/>
                </a:lnTo>
                <a:close/>
                <a:moveTo>
                  <a:pt x="3748290" y="24485"/>
                </a:moveTo>
                <a:lnTo>
                  <a:pt x="3746027" y="74128"/>
                </a:lnTo>
                <a:cubicBezTo>
                  <a:pt x="3746950" y="91491"/>
                  <a:pt x="3749260" y="108702"/>
                  <a:pt x="3751951" y="125860"/>
                </a:cubicBezTo>
                <a:lnTo>
                  <a:pt x="3756346" y="153386"/>
                </a:lnTo>
                <a:lnTo>
                  <a:pt x="3764619" y="228943"/>
                </a:lnTo>
                <a:lnTo>
                  <a:pt x="3760160" y="177270"/>
                </a:lnTo>
                <a:lnTo>
                  <a:pt x="3756346" y="153386"/>
                </a:lnTo>
                <a:lnTo>
                  <a:pt x="3756147" y="151568"/>
                </a:lnTo>
                <a:cubicBezTo>
                  <a:pt x="3751917" y="125875"/>
                  <a:pt x="3747412" y="100173"/>
                  <a:pt x="3746028" y="74128"/>
                </a:cubicBezTo>
                <a:close/>
                <a:moveTo>
                  <a:pt x="3745709" y="0"/>
                </a:moveTo>
                <a:lnTo>
                  <a:pt x="3748427" y="21485"/>
                </a:lnTo>
                <a:lnTo>
                  <a:pt x="3745709" y="0"/>
                </a:lnTo>
                <a:lnTo>
                  <a:pt x="4209817" y="0"/>
                </a:lnTo>
                <a:lnTo>
                  <a:pt x="4208690" y="2816"/>
                </a:lnTo>
                <a:cubicBezTo>
                  <a:pt x="4200308" y="21485"/>
                  <a:pt x="4197640" y="43011"/>
                  <a:pt x="4194592" y="63586"/>
                </a:cubicBezTo>
                <a:cubicBezTo>
                  <a:pt x="4189067" y="101307"/>
                  <a:pt x="4185637" y="139218"/>
                  <a:pt x="4180685" y="176938"/>
                </a:cubicBezTo>
                <a:cubicBezTo>
                  <a:pt x="4179541" y="184940"/>
                  <a:pt x="4177447" y="194084"/>
                  <a:pt x="4172683" y="200181"/>
                </a:cubicBezTo>
                <a:cubicBezTo>
                  <a:pt x="4140678" y="241900"/>
                  <a:pt x="4131725" y="292578"/>
                  <a:pt x="4134771" y="340773"/>
                </a:cubicBezTo>
                <a:cubicBezTo>
                  <a:pt x="4137060" y="378685"/>
                  <a:pt x="4138774" y="415834"/>
                  <a:pt x="4135536" y="453363"/>
                </a:cubicBezTo>
                <a:cubicBezTo>
                  <a:pt x="4135344" y="456221"/>
                  <a:pt x="4135726" y="460031"/>
                  <a:pt x="4137250" y="462125"/>
                </a:cubicBezTo>
                <a:cubicBezTo>
                  <a:pt x="4147346" y="475080"/>
                  <a:pt x="4148108" y="488606"/>
                  <a:pt x="4149822" y="505181"/>
                </a:cubicBezTo>
                <a:cubicBezTo>
                  <a:pt x="4152300" y="528614"/>
                  <a:pt x="4150584" y="550140"/>
                  <a:pt x="4146394" y="571859"/>
                </a:cubicBezTo>
                <a:cubicBezTo>
                  <a:pt x="4143346" y="587671"/>
                  <a:pt x="4137060" y="603672"/>
                  <a:pt x="4129057" y="617771"/>
                </a:cubicBezTo>
                <a:cubicBezTo>
                  <a:pt x="4117817" y="637391"/>
                  <a:pt x="4113437" y="656254"/>
                  <a:pt x="4128295" y="674922"/>
                </a:cubicBezTo>
                <a:cubicBezTo>
                  <a:pt x="4144108" y="695115"/>
                  <a:pt x="4138584" y="717976"/>
                  <a:pt x="4139154" y="740267"/>
                </a:cubicBezTo>
                <a:cubicBezTo>
                  <a:pt x="4139346" y="749981"/>
                  <a:pt x="4138964" y="760269"/>
                  <a:pt x="4141440" y="769604"/>
                </a:cubicBezTo>
                <a:cubicBezTo>
                  <a:pt x="4148490" y="796654"/>
                  <a:pt x="4159158" y="822755"/>
                  <a:pt x="4163920" y="850188"/>
                </a:cubicBezTo>
                <a:cubicBezTo>
                  <a:pt x="4166587" y="865429"/>
                  <a:pt x="4161824" y="882383"/>
                  <a:pt x="4158396" y="898197"/>
                </a:cubicBezTo>
                <a:cubicBezTo>
                  <a:pt x="4154776" y="914199"/>
                  <a:pt x="4149252" y="930010"/>
                  <a:pt x="4143536" y="945443"/>
                </a:cubicBezTo>
                <a:cubicBezTo>
                  <a:pt x="4139726" y="955919"/>
                  <a:pt x="4136106" y="967349"/>
                  <a:pt x="4129247" y="975732"/>
                </a:cubicBezTo>
                <a:cubicBezTo>
                  <a:pt x="4113627" y="994784"/>
                  <a:pt x="4110959" y="1014405"/>
                  <a:pt x="4119151" y="1036886"/>
                </a:cubicBezTo>
                <a:cubicBezTo>
                  <a:pt x="4120485" y="1040314"/>
                  <a:pt x="4120485" y="1044314"/>
                  <a:pt x="4120675" y="1048124"/>
                </a:cubicBezTo>
                <a:cubicBezTo>
                  <a:pt x="4124675" y="1109090"/>
                  <a:pt x="4127153" y="1170050"/>
                  <a:pt x="4133249" y="1230632"/>
                </a:cubicBezTo>
                <a:cubicBezTo>
                  <a:pt x="4135726" y="1255205"/>
                  <a:pt x="4146584" y="1278828"/>
                  <a:pt x="4153442" y="1303023"/>
                </a:cubicBezTo>
                <a:cubicBezTo>
                  <a:pt x="4154776" y="1307977"/>
                  <a:pt x="4156872" y="1313503"/>
                  <a:pt x="4155918" y="1318455"/>
                </a:cubicBezTo>
                <a:cubicBezTo>
                  <a:pt x="4146394" y="1372367"/>
                  <a:pt x="4160300" y="1422853"/>
                  <a:pt x="4178589" y="1472574"/>
                </a:cubicBezTo>
                <a:cubicBezTo>
                  <a:pt x="4180495" y="1477716"/>
                  <a:pt x="4179923" y="1484003"/>
                  <a:pt x="4179541" y="1489719"/>
                </a:cubicBezTo>
                <a:cubicBezTo>
                  <a:pt x="4178209" y="1505723"/>
                  <a:pt x="4171541" y="1523058"/>
                  <a:pt x="4175541" y="1537536"/>
                </a:cubicBezTo>
                <a:cubicBezTo>
                  <a:pt x="4186591" y="1576018"/>
                  <a:pt x="4199926" y="1614119"/>
                  <a:pt x="4216690" y="1650316"/>
                </a:cubicBezTo>
                <a:cubicBezTo>
                  <a:pt x="4233645" y="1687085"/>
                  <a:pt x="4247933" y="1721184"/>
                  <a:pt x="4230789" y="1763286"/>
                </a:cubicBezTo>
                <a:cubicBezTo>
                  <a:pt x="4223548" y="1781193"/>
                  <a:pt x="4228693" y="1804815"/>
                  <a:pt x="4230597" y="1825392"/>
                </a:cubicBezTo>
                <a:cubicBezTo>
                  <a:pt x="4232121" y="1840440"/>
                  <a:pt x="4240696" y="1854919"/>
                  <a:pt x="4240696" y="1869779"/>
                </a:cubicBezTo>
                <a:cubicBezTo>
                  <a:pt x="4240696" y="1909407"/>
                  <a:pt x="4250791" y="1944648"/>
                  <a:pt x="4271366" y="1978939"/>
                </a:cubicBezTo>
                <a:cubicBezTo>
                  <a:pt x="4279367" y="1992278"/>
                  <a:pt x="4274032" y="2013042"/>
                  <a:pt x="4276128" y="2030377"/>
                </a:cubicBezTo>
                <a:cubicBezTo>
                  <a:pt x="4278604" y="2048667"/>
                  <a:pt x="4280890" y="2067524"/>
                  <a:pt x="4286418" y="2085053"/>
                </a:cubicBezTo>
                <a:cubicBezTo>
                  <a:pt x="4300895" y="2130392"/>
                  <a:pt x="4317278" y="2175162"/>
                  <a:pt x="4332518" y="2220311"/>
                </a:cubicBezTo>
                <a:cubicBezTo>
                  <a:pt x="4345093" y="2257458"/>
                  <a:pt x="4335186" y="2294038"/>
                  <a:pt x="4329853" y="2330805"/>
                </a:cubicBezTo>
                <a:cubicBezTo>
                  <a:pt x="4326422" y="2353858"/>
                  <a:pt x="4318230" y="2375382"/>
                  <a:pt x="4330422" y="2401291"/>
                </a:cubicBezTo>
                <a:cubicBezTo>
                  <a:pt x="4342044" y="2426058"/>
                  <a:pt x="4339377" y="2457491"/>
                  <a:pt x="4345663" y="2485306"/>
                </a:cubicBezTo>
                <a:cubicBezTo>
                  <a:pt x="4350997" y="2508741"/>
                  <a:pt x="4359572" y="2531408"/>
                  <a:pt x="4367953" y="2554078"/>
                </a:cubicBezTo>
                <a:cubicBezTo>
                  <a:pt x="4379384" y="2584941"/>
                  <a:pt x="4391384" y="2615420"/>
                  <a:pt x="4385670" y="2649142"/>
                </a:cubicBezTo>
                <a:cubicBezTo>
                  <a:pt x="4379192" y="2687435"/>
                  <a:pt x="4403577" y="2713722"/>
                  <a:pt x="4419771" y="2743825"/>
                </a:cubicBezTo>
                <a:cubicBezTo>
                  <a:pt x="4430819" y="2764589"/>
                  <a:pt x="4439012" y="2787258"/>
                  <a:pt x="4445870" y="2809929"/>
                </a:cubicBezTo>
                <a:cubicBezTo>
                  <a:pt x="4454824" y="2840218"/>
                  <a:pt x="4460158" y="2871461"/>
                  <a:pt x="4468921" y="2901942"/>
                </a:cubicBezTo>
                <a:cubicBezTo>
                  <a:pt x="4482065" y="2948046"/>
                  <a:pt x="4492353" y="2994721"/>
                  <a:pt x="4485113" y="3042727"/>
                </a:cubicBezTo>
                <a:cubicBezTo>
                  <a:pt x="4481875" y="3064826"/>
                  <a:pt x="4482065" y="3085402"/>
                  <a:pt x="4486829" y="3107499"/>
                </a:cubicBezTo>
                <a:cubicBezTo>
                  <a:pt x="4494639" y="3143694"/>
                  <a:pt x="4495592" y="3180843"/>
                  <a:pt x="4524738" y="3209992"/>
                </a:cubicBezTo>
                <a:cubicBezTo>
                  <a:pt x="4535027" y="3220279"/>
                  <a:pt x="4537693" y="3238757"/>
                  <a:pt x="4543028" y="3253808"/>
                </a:cubicBezTo>
                <a:cubicBezTo>
                  <a:pt x="4549315" y="3271144"/>
                  <a:pt x="4546075" y="3283907"/>
                  <a:pt x="4527787" y="3293243"/>
                </a:cubicBezTo>
                <a:cubicBezTo>
                  <a:pt x="4519596" y="3297433"/>
                  <a:pt x="4511594" y="3309436"/>
                  <a:pt x="4510260" y="3318770"/>
                </a:cubicBezTo>
                <a:cubicBezTo>
                  <a:pt x="4506260" y="3346775"/>
                  <a:pt x="4512166" y="3372494"/>
                  <a:pt x="4525122" y="3399545"/>
                </a:cubicBezTo>
                <a:cubicBezTo>
                  <a:pt x="4537313" y="3424882"/>
                  <a:pt x="4535979" y="3456507"/>
                  <a:pt x="4540741" y="3485274"/>
                </a:cubicBezTo>
                <a:cubicBezTo>
                  <a:pt x="4544171" y="3505656"/>
                  <a:pt x="4551219" y="3526041"/>
                  <a:pt x="4551219" y="3546616"/>
                </a:cubicBezTo>
                <a:cubicBezTo>
                  <a:pt x="4551219" y="3572145"/>
                  <a:pt x="4545123" y="3597481"/>
                  <a:pt x="4542837" y="3623200"/>
                </a:cubicBezTo>
                <a:cubicBezTo>
                  <a:pt x="4540933" y="3643203"/>
                  <a:pt x="4541695" y="3663588"/>
                  <a:pt x="4539409" y="3683590"/>
                </a:cubicBezTo>
                <a:cubicBezTo>
                  <a:pt x="4537693" y="3699975"/>
                  <a:pt x="4533313" y="3716167"/>
                  <a:pt x="4529694" y="3732360"/>
                </a:cubicBezTo>
                <a:cubicBezTo>
                  <a:pt x="4528359" y="3738266"/>
                  <a:pt x="4523214" y="3744172"/>
                  <a:pt x="4523976" y="3749505"/>
                </a:cubicBezTo>
                <a:cubicBezTo>
                  <a:pt x="4532169" y="3802466"/>
                  <a:pt x="4495592" y="3840568"/>
                  <a:pt x="4479399" y="3885337"/>
                </a:cubicBezTo>
                <a:cubicBezTo>
                  <a:pt x="4462252" y="3932393"/>
                  <a:pt x="4435964" y="3977924"/>
                  <a:pt x="4443774" y="4030502"/>
                </a:cubicBezTo>
                <a:cubicBezTo>
                  <a:pt x="4448536" y="4062317"/>
                  <a:pt x="4459586" y="4092988"/>
                  <a:pt x="4466255" y="4124613"/>
                </a:cubicBezTo>
                <a:cubicBezTo>
                  <a:pt x="4468541" y="4135853"/>
                  <a:pt x="4468159" y="4148426"/>
                  <a:pt x="4465873" y="4159666"/>
                </a:cubicBezTo>
                <a:cubicBezTo>
                  <a:pt x="4455394" y="4213960"/>
                  <a:pt x="4453871" y="4267492"/>
                  <a:pt x="4471017" y="4320836"/>
                </a:cubicBezTo>
                <a:cubicBezTo>
                  <a:pt x="4473875" y="4329978"/>
                  <a:pt x="4476541" y="4339694"/>
                  <a:pt x="4476541" y="4349221"/>
                </a:cubicBezTo>
                <a:cubicBezTo>
                  <a:pt x="4476541" y="4401418"/>
                  <a:pt x="4472541" y="4452664"/>
                  <a:pt x="4453871" y="4502578"/>
                </a:cubicBezTo>
                <a:cubicBezTo>
                  <a:pt x="4447584" y="4519342"/>
                  <a:pt x="4451584" y="4539727"/>
                  <a:pt x="4450060" y="4558206"/>
                </a:cubicBezTo>
                <a:cubicBezTo>
                  <a:pt x="4448728" y="4575350"/>
                  <a:pt x="4448156" y="4592877"/>
                  <a:pt x="4443774" y="4609451"/>
                </a:cubicBezTo>
                <a:cubicBezTo>
                  <a:pt x="4437298" y="4633646"/>
                  <a:pt x="4436536" y="4656125"/>
                  <a:pt x="4442250" y="4681082"/>
                </a:cubicBezTo>
                <a:cubicBezTo>
                  <a:pt x="4447584" y="4704894"/>
                  <a:pt x="4444919" y="4730613"/>
                  <a:pt x="4445108" y="4755380"/>
                </a:cubicBezTo>
                <a:cubicBezTo>
                  <a:pt x="4445298" y="4783003"/>
                  <a:pt x="4445488" y="4810626"/>
                  <a:pt x="4444537" y="4838249"/>
                </a:cubicBezTo>
                <a:cubicBezTo>
                  <a:pt x="4444156" y="4849299"/>
                  <a:pt x="4436536" y="4861872"/>
                  <a:pt x="4439584" y="4871018"/>
                </a:cubicBezTo>
                <a:cubicBezTo>
                  <a:pt x="4449870" y="4900545"/>
                  <a:pt x="4437488" y="4930074"/>
                  <a:pt x="4443012" y="4959601"/>
                </a:cubicBezTo>
                <a:cubicBezTo>
                  <a:pt x="4445870" y="4974081"/>
                  <a:pt x="4438060" y="4990464"/>
                  <a:pt x="4437298" y="5006085"/>
                </a:cubicBezTo>
                <a:cubicBezTo>
                  <a:pt x="4435964" y="5031613"/>
                  <a:pt x="4436536" y="5057140"/>
                  <a:pt x="4436154" y="5082669"/>
                </a:cubicBezTo>
                <a:cubicBezTo>
                  <a:pt x="4435964" y="5091051"/>
                  <a:pt x="4435203" y="5099244"/>
                  <a:pt x="4434819" y="5107626"/>
                </a:cubicBezTo>
                <a:cubicBezTo>
                  <a:pt x="4434439" y="5115056"/>
                  <a:pt x="4432725" y="5122866"/>
                  <a:pt x="4434057" y="5129915"/>
                </a:cubicBezTo>
                <a:cubicBezTo>
                  <a:pt x="4438822" y="5155444"/>
                  <a:pt x="4446632" y="5180590"/>
                  <a:pt x="4449680" y="5206307"/>
                </a:cubicBezTo>
                <a:cubicBezTo>
                  <a:pt x="4452346" y="5228596"/>
                  <a:pt x="4448728" y="5251649"/>
                  <a:pt x="4450632" y="5274128"/>
                </a:cubicBezTo>
                <a:cubicBezTo>
                  <a:pt x="4453871" y="5313753"/>
                  <a:pt x="4459586" y="5353378"/>
                  <a:pt x="4463207" y="5393004"/>
                </a:cubicBezTo>
                <a:cubicBezTo>
                  <a:pt x="4463968" y="5401578"/>
                  <a:pt x="4459204" y="5410530"/>
                  <a:pt x="4458824" y="5419294"/>
                </a:cubicBezTo>
                <a:cubicBezTo>
                  <a:pt x="4457872" y="5446727"/>
                  <a:pt x="4457680" y="5474160"/>
                  <a:pt x="4457110" y="5501593"/>
                </a:cubicBezTo>
                <a:cubicBezTo>
                  <a:pt x="4456918" y="5517214"/>
                  <a:pt x="4457490" y="5533026"/>
                  <a:pt x="4455776" y="5548459"/>
                </a:cubicBezTo>
                <a:cubicBezTo>
                  <a:pt x="4453490" y="5568841"/>
                  <a:pt x="4450060" y="5587320"/>
                  <a:pt x="4464920" y="5606371"/>
                </a:cubicBezTo>
                <a:cubicBezTo>
                  <a:pt x="4487972" y="5635710"/>
                  <a:pt x="4479018" y="5673049"/>
                  <a:pt x="4484351" y="5706958"/>
                </a:cubicBezTo>
                <a:cubicBezTo>
                  <a:pt x="4485685" y="5715722"/>
                  <a:pt x="4485875" y="5724677"/>
                  <a:pt x="4487399" y="5733439"/>
                </a:cubicBezTo>
                <a:cubicBezTo>
                  <a:pt x="4490257" y="5749633"/>
                  <a:pt x="4493495" y="5765634"/>
                  <a:pt x="4496736" y="5781829"/>
                </a:cubicBezTo>
                <a:cubicBezTo>
                  <a:pt x="4497306" y="5784685"/>
                  <a:pt x="4497498" y="5787923"/>
                  <a:pt x="4498450" y="5790591"/>
                </a:cubicBezTo>
                <a:cubicBezTo>
                  <a:pt x="4506450" y="5815168"/>
                  <a:pt x="4515594" y="5839360"/>
                  <a:pt x="4522072" y="5864317"/>
                </a:cubicBezTo>
                <a:cubicBezTo>
                  <a:pt x="4525311" y="5876510"/>
                  <a:pt x="4525693" y="5890036"/>
                  <a:pt x="4523976" y="5902609"/>
                </a:cubicBezTo>
                <a:cubicBezTo>
                  <a:pt x="4519024" y="5939376"/>
                  <a:pt x="4516928" y="5975763"/>
                  <a:pt x="4524168" y="6012722"/>
                </a:cubicBezTo>
                <a:cubicBezTo>
                  <a:pt x="4527025" y="6027391"/>
                  <a:pt x="4522263" y="6043775"/>
                  <a:pt x="4520548" y="6059396"/>
                </a:cubicBezTo>
                <a:cubicBezTo>
                  <a:pt x="4515976" y="6096735"/>
                  <a:pt x="4511022" y="6134074"/>
                  <a:pt x="4506642" y="6171604"/>
                </a:cubicBezTo>
                <a:cubicBezTo>
                  <a:pt x="4503975" y="6195036"/>
                  <a:pt x="4502450" y="6218659"/>
                  <a:pt x="4499785" y="6242092"/>
                </a:cubicBezTo>
                <a:cubicBezTo>
                  <a:pt x="4496544" y="6269143"/>
                  <a:pt x="4491591" y="6296004"/>
                  <a:pt x="4488923" y="6323057"/>
                </a:cubicBezTo>
                <a:cubicBezTo>
                  <a:pt x="4485875" y="6353918"/>
                  <a:pt x="4485305" y="6384971"/>
                  <a:pt x="4482065" y="6415832"/>
                </a:cubicBezTo>
                <a:cubicBezTo>
                  <a:pt x="4475779" y="6472224"/>
                  <a:pt x="4468349" y="6528423"/>
                  <a:pt x="4461300" y="6584811"/>
                </a:cubicBezTo>
                <a:cubicBezTo>
                  <a:pt x="4454442" y="6639487"/>
                  <a:pt x="4448346" y="6694163"/>
                  <a:pt x="4439775" y="6748457"/>
                </a:cubicBezTo>
                <a:cubicBezTo>
                  <a:pt x="4436154" y="6771318"/>
                  <a:pt x="4426247" y="6793034"/>
                  <a:pt x="4420723" y="6815515"/>
                </a:cubicBezTo>
                <a:lnTo>
                  <a:pt x="4411023" y="6858000"/>
                </a:lnTo>
                <a:lnTo>
                  <a:pt x="4238770" y="6858000"/>
                </a:lnTo>
                <a:lnTo>
                  <a:pt x="0" y="6858000"/>
                </a:lnTo>
                <a:lnTo>
                  <a:pt x="0" y="1"/>
                </a:lnTo>
                <a:close/>
              </a:path>
            </a:pathLst>
          </a:cu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A7900967-84CA-47B4-9F1C-E787BAC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CAB3C749-6482-440B-9386-94091006D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3C5C6B36-2238-4BBF-87F8-B1B3F5DD5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5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pole tekstowe 4">
            <a:extLst>
              <a:ext uri="{FF2B5EF4-FFF2-40B4-BE49-F238E27FC236}">
                <a16:creationId xmlns:a16="http://schemas.microsoft.com/office/drawing/2014/main" id="{F78A8D78-3B37-D4F7-DF65-ACC7ED6517BC}"/>
              </a:ext>
            </a:extLst>
          </p:cNvPr>
          <p:cNvSpPr txBox="1"/>
          <p:nvPr/>
        </p:nvSpPr>
        <p:spPr>
          <a:xfrm>
            <a:off x="10107776" y="6657945"/>
            <a:ext cx="208422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l-PL" sz="700">
                <a:solidFill>
                  <a:srgbClr val="FFFFFF"/>
                </a:solidFill>
                <a:hlinkClick r:id="rId4" tooltip="https://globalmagazin.com/neues-rekordjahr-fuer-welt-offshore-wind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 zdjęcie</a:t>
            </a:r>
            <a:r>
              <a:rPr lang="pl-PL" sz="700">
                <a:solidFill>
                  <a:srgbClr val="FFFFFF"/>
                </a:solidFill>
              </a:rPr>
              <a:t>, autor: Nieznany autor, licencja: </a:t>
            </a:r>
            <a:r>
              <a:rPr lang="pl-PL" sz="700">
                <a:solidFill>
                  <a:srgbClr val="FFFFFF"/>
                </a:solidFill>
                <a:hlinkClick r:id="rId6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pl-PL" sz="700">
              <a:solidFill>
                <a:srgbClr val="FFFFFF"/>
              </a:solidFill>
            </a:endParaRPr>
          </a:p>
        </p:txBody>
      </p:sp>
      <p:pic>
        <p:nvPicPr>
          <p:cNvPr id="7" name="Obraz 6" descr="Obraz zawierający tekst, Czcionka, logo, Grafika&#10;&#10;Opis wygenerowany automatycznie">
            <a:extLst>
              <a:ext uri="{FF2B5EF4-FFF2-40B4-BE49-F238E27FC236}">
                <a16:creationId xmlns:a16="http://schemas.microsoft.com/office/drawing/2014/main" id="{6AC804DD-63B0-2B66-8520-94B5D194DD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42" y="4834139"/>
            <a:ext cx="1855924" cy="182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6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0DFD56D-B25A-5C49-A514-39DB40A7B020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7955037D-3876-49E5-AFC5-561D0AC8E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104" y="2493"/>
            <a:ext cx="11567228" cy="684996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B96B090-EF3A-2756-7584-EFA97BE235CE}"/>
              </a:ext>
            </a:extLst>
          </p:cNvPr>
          <p:cNvSpPr txBox="1"/>
          <p:nvPr/>
        </p:nvSpPr>
        <p:spPr>
          <a:xfrm rot="16200000">
            <a:off x="-3140824" y="3070295"/>
            <a:ext cx="6849968" cy="707886"/>
          </a:xfrm>
          <a:prstGeom prst="rect">
            <a:avLst/>
          </a:prstGeom>
          <a:gradFill>
            <a:gsLst>
              <a:gs pos="0">
                <a:schemeClr val="tx2">
                  <a:lumMod val="90000"/>
                  <a:lumOff val="1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Offshore – </a:t>
            </a:r>
            <a:r>
              <a:rPr lang="pl-PL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energia morza</a:t>
            </a:r>
            <a:endParaRPr lang="pl-PL" sz="4800" dirty="0"/>
          </a:p>
        </p:txBody>
      </p:sp>
      <p:sp>
        <p:nvSpPr>
          <p:cNvPr id="2" name="Strzałka: w lewo 1">
            <a:extLst>
              <a:ext uri="{FF2B5EF4-FFF2-40B4-BE49-F238E27FC236}">
                <a16:creationId xmlns:a16="http://schemas.microsoft.com/office/drawing/2014/main" id="{34766A40-A9A9-9B74-A170-792A2A6182F5}"/>
              </a:ext>
            </a:extLst>
          </p:cNvPr>
          <p:cNvSpPr/>
          <p:nvPr/>
        </p:nvSpPr>
        <p:spPr>
          <a:xfrm rot="19030762">
            <a:off x="2386361" y="5742878"/>
            <a:ext cx="992459" cy="691376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trzałka: w lewo 3">
            <a:extLst>
              <a:ext uri="{FF2B5EF4-FFF2-40B4-BE49-F238E27FC236}">
                <a16:creationId xmlns:a16="http://schemas.microsoft.com/office/drawing/2014/main" id="{3A20297B-E067-CB1A-5897-3CCDF4945CF1}"/>
              </a:ext>
            </a:extLst>
          </p:cNvPr>
          <p:cNvSpPr/>
          <p:nvPr/>
        </p:nvSpPr>
        <p:spPr>
          <a:xfrm rot="20378482">
            <a:off x="849762" y="4166839"/>
            <a:ext cx="992459" cy="691376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Strzałka: w lewo 4">
            <a:extLst>
              <a:ext uri="{FF2B5EF4-FFF2-40B4-BE49-F238E27FC236}">
                <a16:creationId xmlns:a16="http://schemas.microsoft.com/office/drawing/2014/main" id="{1B0703E0-515F-E0C7-4B49-47BE2BE2FDC0}"/>
              </a:ext>
            </a:extLst>
          </p:cNvPr>
          <p:cNvSpPr/>
          <p:nvPr/>
        </p:nvSpPr>
        <p:spPr>
          <a:xfrm rot="13839995">
            <a:off x="11284131" y="2475622"/>
            <a:ext cx="992459" cy="691376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trzałka: w lewo 6">
            <a:extLst>
              <a:ext uri="{FF2B5EF4-FFF2-40B4-BE49-F238E27FC236}">
                <a16:creationId xmlns:a16="http://schemas.microsoft.com/office/drawing/2014/main" id="{CCA0FB0D-05B1-8602-41C8-8B3D4C16FE37}"/>
              </a:ext>
            </a:extLst>
          </p:cNvPr>
          <p:cNvSpPr/>
          <p:nvPr/>
        </p:nvSpPr>
        <p:spPr>
          <a:xfrm rot="13922762">
            <a:off x="2365188" y="1624361"/>
            <a:ext cx="992459" cy="691376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0270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D0F901-BF7F-FD5D-3AEC-590A47969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8A14457-E542-6036-5049-54C13837A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B21E2A2-F267-3E97-EDA0-4BF346D70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E244841-7495-15E0-D863-F76783CC3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27566EE2-2D02-36D3-9AA5-7B9F3E7AAF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6" r="8216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E2C0567F-FB29-01A9-1B2C-148E0E119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7B71731-FC6D-5DEB-C060-C28980CFA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LM Wind Power - </a:t>
            </a:r>
            <a:r>
              <a:rPr lang="en-US" sz="4000" dirty="0" err="1">
                <a:solidFill>
                  <a:srgbClr val="FFFFFF"/>
                </a:solidFill>
              </a:rPr>
              <a:t>Goleniów</a:t>
            </a:r>
            <a:br>
              <a:rPr lang="en-US" sz="4000" dirty="0">
                <a:solidFill>
                  <a:srgbClr val="FFFFFF"/>
                </a:solidFill>
              </a:rPr>
            </a:b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8583CCB-053F-F2BF-1055-EE77009C1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355" y="-477829"/>
            <a:ext cx="3817751" cy="13823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br>
              <a:rPr lang="pl-PL" sz="2000" dirty="0">
                <a:solidFill>
                  <a:srgbClr val="FFFFFF"/>
                </a:solidFill>
              </a:rPr>
            </a:br>
            <a:r>
              <a:rPr lang="pl-PL" sz="2000" dirty="0">
                <a:solidFill>
                  <a:srgbClr val="FFFFFF"/>
                </a:solidFill>
              </a:rPr>
              <a:t>L</a:t>
            </a:r>
            <a:r>
              <a:rPr lang="en-US" sz="2000" dirty="0" err="1">
                <a:solidFill>
                  <a:srgbClr val="FFFFFF"/>
                </a:solidFill>
              </a:rPr>
              <a:t>okalna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gospodarka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9928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ymbol zastępczy zawartości 6" descr="Obraz zawierający na wolnym powietrzu, niebo, woda, lotnicze&#10;&#10;Opis wygenerowany automatycznie">
            <a:extLst>
              <a:ext uri="{FF2B5EF4-FFF2-40B4-BE49-F238E27FC236}">
                <a16:creationId xmlns:a16="http://schemas.microsoft.com/office/drawing/2014/main" id="{847EF18A-052F-57AB-F697-F960A39B4C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r="10991" b="-2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812BF0E-A120-A7AD-F005-938BB06A0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Vestas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7E1AD60-8CF0-029D-04BC-BE7928432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355" y="-477829"/>
            <a:ext cx="3817751" cy="13823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br>
              <a:rPr lang="pl-PL" sz="2000" dirty="0">
                <a:solidFill>
                  <a:srgbClr val="FFFFFF"/>
                </a:solidFill>
              </a:rPr>
            </a:br>
            <a:r>
              <a:rPr lang="pl-PL" sz="2000" dirty="0">
                <a:solidFill>
                  <a:srgbClr val="FFFFFF"/>
                </a:solidFill>
              </a:rPr>
              <a:t>Lokalna gospodarka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129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C38E4D-1825-6277-049E-9D73C83A2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9B6F56F-585E-45EC-36A1-3C46344CF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06B3947-0408-4CD9-A0C4-AA70F7E387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EB6823-4640-C8F5-4CE1-2F998EBD50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0540A69B-EE38-DA99-9D19-08F68C8DBE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1" r="10441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270C668-5E50-7708-3D06-1E0A07314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D25407A-BFE4-6C9B-3958-604D41351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pl-PL" sz="4000" dirty="0">
                <a:solidFill>
                  <a:srgbClr val="FFFFFF"/>
                </a:solidFill>
              </a:rPr>
              <a:t>KK-Wind </a:t>
            </a:r>
            <a:r>
              <a:rPr lang="pl-PL" sz="4000" dirty="0" err="1">
                <a:solidFill>
                  <a:srgbClr val="FFFFFF"/>
                </a:solidFill>
              </a:rPr>
              <a:t>Solutiom</a:t>
            </a:r>
            <a:r>
              <a:rPr lang="pl-PL" sz="4000" dirty="0">
                <a:solidFill>
                  <a:srgbClr val="FFFFFF"/>
                </a:solidFill>
              </a:rPr>
              <a:t> </a:t>
            </a:r>
            <a:br>
              <a:rPr lang="pl-PL" sz="4000" dirty="0">
                <a:solidFill>
                  <a:srgbClr val="FFFFFF"/>
                </a:solidFill>
              </a:rPr>
            </a:br>
            <a:br>
              <a:rPr lang="pl-PL" sz="4000" dirty="0">
                <a:solidFill>
                  <a:srgbClr val="FFFFFF"/>
                </a:solidFill>
              </a:rPr>
            </a:br>
            <a:r>
              <a:rPr lang="pl-PL" sz="4000" dirty="0">
                <a:solidFill>
                  <a:srgbClr val="FFFFFF"/>
                </a:solidFill>
              </a:rPr>
              <a:t>(A.P. </a:t>
            </a:r>
            <a:r>
              <a:rPr lang="pl-PL" sz="4000" dirty="0" err="1">
                <a:solidFill>
                  <a:srgbClr val="FFFFFF"/>
                </a:solidFill>
              </a:rPr>
              <a:t>Moller</a:t>
            </a:r>
            <a:r>
              <a:rPr lang="pl-PL" sz="4000" dirty="0">
                <a:solidFill>
                  <a:srgbClr val="FFFFFF"/>
                </a:solidFill>
              </a:rPr>
              <a:t> Holding)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7C50E12-73FB-3D62-2FCC-A09BD82D1E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355" y="-477829"/>
            <a:ext cx="3817751" cy="13823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br>
              <a:rPr lang="pl-PL" sz="2000" dirty="0">
                <a:solidFill>
                  <a:srgbClr val="FFFFFF"/>
                </a:solidFill>
              </a:rPr>
            </a:br>
            <a:r>
              <a:rPr lang="pl-PL" sz="2000" dirty="0">
                <a:solidFill>
                  <a:srgbClr val="FFFFFF"/>
                </a:solidFill>
              </a:rPr>
              <a:t>Lokalna gospodarka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616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847EF18A-052F-57AB-F697-F960A39B4C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3" r="11343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812BF0E-A120-A7AD-F005-938BB06A0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 dirty="0" err="1">
                <a:solidFill>
                  <a:srgbClr val="FFFFFF"/>
                </a:solidFill>
              </a:rPr>
              <a:t>Windar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Renevables</a:t>
            </a:r>
            <a:r>
              <a:rPr lang="en-US" sz="4000" dirty="0">
                <a:solidFill>
                  <a:srgbClr val="FFFFFF"/>
                </a:solidFill>
              </a:rPr>
              <a:t> – tower factory with 400 employees</a:t>
            </a:r>
            <a:br>
              <a:rPr lang="en-US" sz="4000" dirty="0">
                <a:solidFill>
                  <a:srgbClr val="FFFFFF"/>
                </a:solidFill>
              </a:rPr>
            </a:b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7E1AD60-8CF0-029D-04BC-BE7928432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355" y="-477829"/>
            <a:ext cx="3817751" cy="13823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br>
              <a:rPr lang="pl-PL" sz="2000" dirty="0">
                <a:solidFill>
                  <a:srgbClr val="FFFFFF"/>
                </a:solidFill>
              </a:rPr>
            </a:br>
            <a:r>
              <a:rPr lang="pl-PL" sz="2000" dirty="0">
                <a:solidFill>
                  <a:srgbClr val="FFFFFF"/>
                </a:solidFill>
              </a:rPr>
              <a:t>Lokalna gospodarka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580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0DFD56D-B25A-5C49-A514-39DB40A7B020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7955037D-3876-49E5-AFC5-561D0AC8E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104" y="-746"/>
            <a:ext cx="11553896" cy="6858746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B96B090-EF3A-2756-7584-EFA97BE235CE}"/>
              </a:ext>
            </a:extLst>
          </p:cNvPr>
          <p:cNvSpPr txBox="1"/>
          <p:nvPr/>
        </p:nvSpPr>
        <p:spPr>
          <a:xfrm rot="16200000">
            <a:off x="-3140824" y="3070295"/>
            <a:ext cx="6849968" cy="707886"/>
          </a:xfrm>
          <a:prstGeom prst="rect">
            <a:avLst/>
          </a:prstGeom>
          <a:gradFill>
            <a:gsLst>
              <a:gs pos="0">
                <a:schemeClr val="tx2">
                  <a:lumMod val="90000"/>
                  <a:lumOff val="1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pl-PL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Świnoujście</a:t>
            </a:r>
            <a:endParaRPr lang="pl-PL" sz="4800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A2BA9D4-868E-C2C2-DAB4-41F095AF4DD9}"/>
              </a:ext>
            </a:extLst>
          </p:cNvPr>
          <p:cNvSpPr txBox="1"/>
          <p:nvPr/>
        </p:nvSpPr>
        <p:spPr>
          <a:xfrm>
            <a:off x="9464634" y="6329548"/>
            <a:ext cx="354201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b="1" i="0" cap="all" dirty="0">
                <a:solidFill>
                  <a:srgbClr val="FF002A"/>
                </a:solidFill>
                <a:effectLst/>
                <a:latin typeface="Arial" panose="020B0604020202020204" pitchFamily="34" charset="0"/>
              </a:rPr>
              <a:t>Source: </a:t>
            </a:r>
            <a:r>
              <a:rPr lang="pl-PL" b="1" cap="all" dirty="0">
                <a:solidFill>
                  <a:srgbClr val="FF002A"/>
                </a:solidFill>
                <a:latin typeface="Arial" panose="020B0604020202020204" pitchFamily="34" charset="0"/>
              </a:rPr>
              <a:t>port.szczecin.pl</a:t>
            </a:r>
            <a:endParaRPr lang="pl-PL" b="1" i="0" cap="all" dirty="0">
              <a:solidFill>
                <a:srgbClr val="FF002A"/>
              </a:solidFill>
              <a:effectLst/>
              <a:latin typeface="Arial" panose="020B0604020202020204" pitchFamily="34" charset="0"/>
            </a:endParaRPr>
          </a:p>
          <a:p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58F36B4-3CB5-28B8-8219-B0CD569CD2D5}"/>
              </a:ext>
            </a:extLst>
          </p:cNvPr>
          <p:cNvSpPr txBox="1"/>
          <p:nvPr/>
        </p:nvSpPr>
        <p:spPr>
          <a:xfrm>
            <a:off x="3099461" y="3880821"/>
            <a:ext cx="8956572" cy="2308324"/>
          </a:xfrm>
          <a:prstGeom prst="rect">
            <a:avLst/>
          </a:prstGeom>
          <a:gradFill>
            <a:gsLst>
              <a:gs pos="0">
                <a:schemeClr val="tx2">
                  <a:lumMod val="90000"/>
                  <a:lumOff val="1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 rad="596900">
              <a:schemeClr val="accent1">
                <a:alpha val="40000"/>
              </a:schemeClr>
            </a:glow>
            <a:outerShdw blurRad="50800" dist="50800" dir="5400000" algn="ctr" rotWithShape="0">
              <a:srgbClr val="000000">
                <a:alpha val="68000"/>
              </a:srgb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rgbClr val="FF0000"/>
                </a:solidFill>
                <a:effectLst>
                  <a:glow>
                    <a:schemeClr val="accent1">
                      <a:alpha val="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głębokość 12,5 m
Długość nabrzeża: 2 km
statki do 250 m, 100 000 DWT
zanurzenie do 11 metrów</a:t>
            </a:r>
          </a:p>
        </p:txBody>
      </p:sp>
    </p:spTree>
    <p:extLst>
      <p:ext uri="{BB962C8B-B14F-4D97-AF65-F5344CB8AC3E}">
        <p14:creationId xmlns:p14="http://schemas.microsoft.com/office/powerpoint/2010/main" val="428540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38C056-AA31-3435-B57F-85E3E98A29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1736" b="13994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B0222B5-B739-82A9-5CCC-C5585AE12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44663" y="-4344657"/>
            <a:ext cx="3512260" cy="122015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46000"/>
                </a:srgbClr>
              </a:gs>
              <a:gs pos="100000">
                <a:srgbClr val="000000">
                  <a:alpha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EE83C13-4344-612B-EAEB-EEFDF63270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00" y="981789"/>
            <a:ext cx="7800660" cy="1520987"/>
          </a:xfrm>
        </p:spPr>
        <p:txBody>
          <a:bodyPr anchor="t">
            <a:normAutofit/>
          </a:bodyPr>
          <a:lstStyle/>
          <a:p>
            <a:pPr algn="l"/>
            <a:r>
              <a:rPr lang="pl-PL" dirty="0" err="1">
                <a:solidFill>
                  <a:schemeClr val="bg1"/>
                </a:solidFill>
              </a:rPr>
              <a:t>Local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content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E23E75-E7E9-4D9F-6D25-5512363F8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878570" y="-449383"/>
            <a:ext cx="2425271" cy="12201588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35000"/>
                </a:srgbClr>
              </a:gs>
              <a:gs pos="100000">
                <a:srgbClr val="000000">
                  <a:alpha val="4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E5ECC6A-9C3C-9CBF-4919-14713C5E2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7608" y="216859"/>
            <a:ext cx="7724460" cy="2198955"/>
          </a:xfrm>
        </p:spPr>
        <p:txBody>
          <a:bodyPr anchor="b">
            <a:normAutofit fontScale="92500" lnSpcReduction="10000"/>
          </a:bodyPr>
          <a:lstStyle/>
          <a:p>
            <a:pPr algn="l"/>
            <a:r>
              <a:rPr lang="pl-PL" sz="2800" b="1" dirty="0">
                <a:solidFill>
                  <a:schemeClr val="bg1"/>
                </a:solidFill>
              </a:rPr>
              <a:t>Według raportu Polskiego Stowarzyszenia Energetyki Wiatrowej:</a:t>
            </a:r>
          </a:p>
          <a:p>
            <a:pPr algn="l"/>
            <a:r>
              <a:rPr lang="pl-PL" sz="2800" b="1" dirty="0">
                <a:solidFill>
                  <a:schemeClr val="bg1"/>
                </a:solidFill>
              </a:rPr>
              <a:t>do 2050 powstanie 28 GW </a:t>
            </a:r>
          </a:p>
          <a:p>
            <a:pPr algn="l"/>
            <a:r>
              <a:rPr lang="pl-PL" sz="2800" b="1" dirty="0">
                <a:solidFill>
                  <a:schemeClr val="bg1"/>
                </a:solidFill>
              </a:rPr>
              <a:t>udział lokalnego łańcucha dostaw sięgający </a:t>
            </a:r>
            <a:r>
              <a:rPr lang="pl-PL" sz="4400" b="1" dirty="0">
                <a:solidFill>
                  <a:schemeClr val="bg1"/>
                </a:solidFill>
              </a:rPr>
              <a:t>nawet 65%</a:t>
            </a:r>
            <a:endParaRPr lang="pl-PL" sz="2800" b="1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1B115DB-65EB-3FC3-7284-CFDF4ADC6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DF571E5-59EB-2BC7-CE03-74280E5F853E}"/>
              </a:ext>
            </a:extLst>
          </p:cNvPr>
          <p:cNvSpPr txBox="1"/>
          <p:nvPr/>
        </p:nvSpPr>
        <p:spPr>
          <a:xfrm>
            <a:off x="190500" y="6114534"/>
            <a:ext cx="12001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dirty="0">
                <a:solidFill>
                  <a:schemeClr val="bg1"/>
                </a:solidFill>
              </a:rPr>
              <a:t> W projekcie </a:t>
            </a:r>
            <a:r>
              <a:rPr lang="pl-PL" sz="3200" dirty="0" err="1">
                <a:solidFill>
                  <a:schemeClr val="bg1"/>
                </a:solidFill>
              </a:rPr>
              <a:t>Baltic</a:t>
            </a:r>
            <a:r>
              <a:rPr lang="pl-PL" sz="3200" dirty="0">
                <a:solidFill>
                  <a:schemeClr val="bg1"/>
                </a:solidFill>
              </a:rPr>
              <a:t> Power lokalny wkład wynosi </a:t>
            </a:r>
            <a:r>
              <a:rPr lang="pl-PL" sz="3600" b="1" dirty="0">
                <a:solidFill>
                  <a:schemeClr val="bg1"/>
                </a:solidFill>
              </a:rPr>
              <a:t>21% </a:t>
            </a:r>
            <a:r>
              <a:rPr lang="pl-PL" sz="1600" dirty="0">
                <a:solidFill>
                  <a:schemeClr val="bg1"/>
                </a:solidFill>
              </a:rPr>
              <a:t>(w całym cyklu życia farmy)</a:t>
            </a:r>
            <a:endParaRPr lang="pl-PL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40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A4D7686-269E-4EDF-1734-2F00136A9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3000" dirty="0"/>
              <a:t>Instalacja </a:t>
            </a:r>
            <a:r>
              <a:rPr lang="pl-PL" sz="3000" dirty="0" err="1"/>
              <a:t>fudamentów</a:t>
            </a:r>
            <a:endParaRPr lang="en-US" sz="3000" dirty="0"/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119CE4E-7AD9-6F47-4F8A-034CF127D5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pl-PL" sz="2800" b="1" dirty="0"/>
              <a:t>A dla </a:t>
            </a:r>
            <a:r>
              <a:rPr lang="pl-PL" sz="2800" b="1" dirty="0" err="1"/>
              <a:t>lokalanej</a:t>
            </a:r>
            <a:r>
              <a:rPr lang="pl-PL" sz="2800" b="1" dirty="0"/>
              <a:t> społeczności</a:t>
            </a:r>
          </a:p>
          <a:p>
            <a:r>
              <a:rPr lang="pl-PL" sz="2800" b="1" dirty="0"/>
              <a:t>program grantowy „Moc Bałtyku”</a:t>
            </a:r>
          </a:p>
          <a:p>
            <a:endParaRPr lang="en-US" sz="2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22A2DE-C881-93EF-8DCF-C6B995BD5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4" r="1658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7744301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1052</TotalTime>
  <Words>784</Words>
  <Application>Microsoft Office PowerPoint</Application>
  <PresentationFormat>Panoramiczny</PresentationFormat>
  <Paragraphs>84</Paragraphs>
  <Slides>18</Slides>
  <Notes>15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Lato</vt:lpstr>
      <vt:lpstr>Roboto</vt:lpstr>
      <vt:lpstr>Times New Roman</vt:lpstr>
      <vt:lpstr>Motyw pakietu Office</vt:lpstr>
      <vt:lpstr>„Huragan czy flauta? Społeczna akceptacja, lokalna gospodarka i ekologia w świetle rozwoju MEW”</vt:lpstr>
      <vt:lpstr>Prezentacja programu PowerPoint</vt:lpstr>
      <vt:lpstr>LM Wind Power - Goleniów </vt:lpstr>
      <vt:lpstr>Vestas</vt:lpstr>
      <vt:lpstr>KK-Wind Solutiom   (A.P. Moller Holding)</vt:lpstr>
      <vt:lpstr>Windar Renevables – tower factory with 400 employees </vt:lpstr>
      <vt:lpstr>Prezentacja programu PowerPoint</vt:lpstr>
      <vt:lpstr>Local content</vt:lpstr>
      <vt:lpstr>Instalacja fudamentów</vt:lpstr>
      <vt:lpstr>Prezentacja programu PowerPoint</vt:lpstr>
      <vt:lpstr>Prezentacja programu PowerPoint</vt:lpstr>
      <vt:lpstr>Prezentacja programu PowerPoint</vt:lpstr>
      <vt:lpstr>Konflikt</vt:lpstr>
      <vt:lpstr>Prezentacja programu PowerPoint</vt:lpstr>
      <vt:lpstr>Prezentacja programu PowerPoint</vt:lpstr>
      <vt:lpstr>Prezentacja programu PowerPoint</vt:lpstr>
      <vt:lpstr>Huragan czy flauta?</vt:lpstr>
      <vt:lpstr>Dziękuje za uwagę   piotr.biniek@usz.edu.pl  Photos: Creative Commons license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Piotr Biniek</dc:creator>
  <cp:lastModifiedBy>Piotr Biniek</cp:lastModifiedBy>
  <cp:revision>63</cp:revision>
  <dcterms:created xsi:type="dcterms:W3CDTF">2024-09-08T11:08:23Z</dcterms:created>
  <dcterms:modified xsi:type="dcterms:W3CDTF">2025-03-18T10:21:06Z</dcterms:modified>
</cp:coreProperties>
</file>